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Lst>
  <p:sldSz cx="18288000" cy="10287000"/>
  <p:notesSz cx="6858000" cy="9144000"/>
  <p:embeddedFontLst>
    <p:embeddedFont>
      <p:font typeface="Arialle" panose="020B0604020202020204" charset="0"/>
      <p:regular r:id="rId19"/>
    </p:embeddedFont>
    <p:embeddedFont>
      <p:font typeface="Arialle Bold" panose="020B0604020202020204" charset="0"/>
      <p:regular r:id="rId20"/>
    </p:embeddedFont>
    <p:embeddedFont>
      <p:font typeface="Arialle Italics" panose="020B0604020202020204" charset="0"/>
      <p:regular r:id="rId21"/>
    </p:embeddedFont>
    <p:embeddedFont>
      <p:font typeface="Calibri" panose="020F0502020204030204" pitchFamily="34" charset="0"/>
      <p:regular r:id="rId22"/>
      <p:bold r:id="rId23"/>
      <p:italic r:id="rId24"/>
      <p:boldItalic r:id="rId25"/>
    </p:embeddedFont>
    <p:embeddedFont>
      <p:font typeface="Canva Sa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9D9A7D-AED3-4C09-A6EC-2043789647E4}" v="1" dt="2023-12-02T19:55:52.2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771" y="5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d ya7ya" userId="b5a04c840b7bbfb2" providerId="LiveId" clId="{739D9A7D-AED3-4C09-A6EC-2043789647E4}"/>
    <pc:docChg chg="addSld modSld">
      <pc:chgData name="shahad ya7ya" userId="b5a04c840b7bbfb2" providerId="LiveId" clId="{739D9A7D-AED3-4C09-A6EC-2043789647E4}" dt="2023-12-02T19:56:11.513" v="7" actId="962"/>
      <pc:docMkLst>
        <pc:docMk/>
      </pc:docMkLst>
      <pc:sldChg chg="addSp modSp new mod">
        <pc:chgData name="shahad ya7ya" userId="b5a04c840b7bbfb2" providerId="LiveId" clId="{739D9A7D-AED3-4C09-A6EC-2043789647E4}" dt="2023-12-02T19:56:11.513" v="7" actId="962"/>
        <pc:sldMkLst>
          <pc:docMk/>
          <pc:sldMk cId="3836450635" sldId="272"/>
        </pc:sldMkLst>
        <pc:picChg chg="add mod">
          <ac:chgData name="shahad ya7ya" userId="b5a04c840b7bbfb2" providerId="LiveId" clId="{739D9A7D-AED3-4C09-A6EC-2043789647E4}" dt="2023-12-02T19:56:11.513" v="7" actId="962"/>
          <ac:picMkLst>
            <pc:docMk/>
            <pc:sldMk cId="3836450635" sldId="272"/>
            <ac:picMk id="3" creationId="{C9018A2D-1DF8-FA23-6517-0DB4D361B98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0.svg"/><Relationship Id="rId7" Type="http://schemas.openxmlformats.org/officeDocument/2006/relationships/image" Target="../media/image6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63.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46.sv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40.svg"/><Relationship Id="rId7" Type="http://schemas.openxmlformats.org/officeDocument/2006/relationships/image" Target="../media/image65.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7.png"/></Relationships>
</file>

<file path=ppt/slides/_rels/slide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72.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3.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48.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8FB"/>
        </a:solidFill>
        <a:effectLst/>
      </p:bgPr>
    </p:bg>
    <p:spTree>
      <p:nvGrpSpPr>
        <p:cNvPr id="1" name=""/>
        <p:cNvGrpSpPr/>
        <p:nvPr/>
      </p:nvGrpSpPr>
      <p:grpSpPr>
        <a:xfrm>
          <a:off x="0" y="0"/>
          <a:ext cx="0" cy="0"/>
          <a:chOff x="0" y="0"/>
          <a:chExt cx="0" cy="0"/>
        </a:xfrm>
      </p:grpSpPr>
      <p:grpSp>
        <p:nvGrpSpPr>
          <p:cNvPr id="2" name="Group 2"/>
          <p:cNvGrpSpPr/>
          <p:nvPr/>
        </p:nvGrpSpPr>
        <p:grpSpPr>
          <a:xfrm>
            <a:off x="-272763" y="6696333"/>
            <a:ext cx="18833526" cy="3912884"/>
            <a:chOff x="0" y="0"/>
            <a:chExt cx="93189011" cy="19361100"/>
          </a:xfrm>
        </p:grpSpPr>
        <p:sp>
          <p:nvSpPr>
            <p:cNvPr id="3" name="Freeform 3"/>
            <p:cNvSpPr/>
            <p:nvPr/>
          </p:nvSpPr>
          <p:spPr>
            <a:xfrm>
              <a:off x="72390" y="72390"/>
              <a:ext cx="93044233" cy="19216319"/>
            </a:xfrm>
            <a:custGeom>
              <a:avLst/>
              <a:gdLst/>
              <a:ahLst/>
              <a:cxnLst/>
              <a:rect l="l" t="t" r="r" b="b"/>
              <a:pathLst>
                <a:path w="93044233" h="19216319">
                  <a:moveTo>
                    <a:pt x="0" y="0"/>
                  </a:moveTo>
                  <a:lnTo>
                    <a:pt x="93044233" y="0"/>
                  </a:lnTo>
                  <a:lnTo>
                    <a:pt x="93044233" y="19216319"/>
                  </a:lnTo>
                  <a:lnTo>
                    <a:pt x="0" y="19216319"/>
                  </a:lnTo>
                  <a:lnTo>
                    <a:pt x="0" y="0"/>
                  </a:lnTo>
                  <a:close/>
                </a:path>
              </a:pathLst>
            </a:custGeom>
            <a:solidFill>
              <a:srgbClr val="FFE6EF"/>
            </a:solidFill>
          </p:spPr>
          <p:txBody>
            <a:bodyPr/>
            <a:lstStyle/>
            <a:p>
              <a:endParaRPr lang="en-US"/>
            </a:p>
          </p:txBody>
        </p:sp>
        <p:sp>
          <p:nvSpPr>
            <p:cNvPr id="4" name="Freeform 4"/>
            <p:cNvSpPr/>
            <p:nvPr/>
          </p:nvSpPr>
          <p:spPr>
            <a:xfrm>
              <a:off x="0" y="0"/>
              <a:ext cx="93189010" cy="19361100"/>
            </a:xfrm>
            <a:custGeom>
              <a:avLst/>
              <a:gdLst/>
              <a:ahLst/>
              <a:cxnLst/>
              <a:rect l="l" t="t" r="r" b="b"/>
              <a:pathLst>
                <a:path w="93189010" h="19361100">
                  <a:moveTo>
                    <a:pt x="93044231" y="19216320"/>
                  </a:moveTo>
                  <a:lnTo>
                    <a:pt x="93189010" y="19216320"/>
                  </a:lnTo>
                  <a:lnTo>
                    <a:pt x="93189010" y="19361100"/>
                  </a:lnTo>
                  <a:lnTo>
                    <a:pt x="93044231" y="19361100"/>
                  </a:lnTo>
                  <a:lnTo>
                    <a:pt x="93044231" y="19216320"/>
                  </a:lnTo>
                  <a:close/>
                  <a:moveTo>
                    <a:pt x="0" y="144780"/>
                  </a:moveTo>
                  <a:lnTo>
                    <a:pt x="144780" y="144780"/>
                  </a:lnTo>
                  <a:lnTo>
                    <a:pt x="144780" y="19216320"/>
                  </a:lnTo>
                  <a:lnTo>
                    <a:pt x="0" y="19216320"/>
                  </a:lnTo>
                  <a:lnTo>
                    <a:pt x="0" y="144780"/>
                  </a:lnTo>
                  <a:close/>
                  <a:moveTo>
                    <a:pt x="0" y="19216320"/>
                  </a:moveTo>
                  <a:lnTo>
                    <a:pt x="144780" y="19216320"/>
                  </a:lnTo>
                  <a:lnTo>
                    <a:pt x="144780" y="19361100"/>
                  </a:lnTo>
                  <a:lnTo>
                    <a:pt x="0" y="19361100"/>
                  </a:lnTo>
                  <a:lnTo>
                    <a:pt x="0" y="19216320"/>
                  </a:lnTo>
                  <a:close/>
                  <a:moveTo>
                    <a:pt x="93044231" y="144780"/>
                  </a:moveTo>
                  <a:lnTo>
                    <a:pt x="93189010" y="144780"/>
                  </a:lnTo>
                  <a:lnTo>
                    <a:pt x="93189010" y="19216320"/>
                  </a:lnTo>
                  <a:lnTo>
                    <a:pt x="93044231" y="19216320"/>
                  </a:lnTo>
                  <a:lnTo>
                    <a:pt x="93044231" y="144780"/>
                  </a:lnTo>
                  <a:close/>
                  <a:moveTo>
                    <a:pt x="144780" y="19216320"/>
                  </a:moveTo>
                  <a:lnTo>
                    <a:pt x="93044231" y="19216320"/>
                  </a:lnTo>
                  <a:lnTo>
                    <a:pt x="93044231" y="19361100"/>
                  </a:lnTo>
                  <a:lnTo>
                    <a:pt x="144780" y="19361100"/>
                  </a:lnTo>
                  <a:lnTo>
                    <a:pt x="144780" y="19216320"/>
                  </a:lnTo>
                  <a:close/>
                  <a:moveTo>
                    <a:pt x="93044231" y="0"/>
                  </a:moveTo>
                  <a:lnTo>
                    <a:pt x="93189010" y="0"/>
                  </a:lnTo>
                  <a:lnTo>
                    <a:pt x="93189010" y="144780"/>
                  </a:lnTo>
                  <a:lnTo>
                    <a:pt x="93044231" y="144780"/>
                  </a:lnTo>
                  <a:lnTo>
                    <a:pt x="93044231" y="0"/>
                  </a:lnTo>
                  <a:close/>
                  <a:moveTo>
                    <a:pt x="0" y="0"/>
                  </a:moveTo>
                  <a:lnTo>
                    <a:pt x="144780" y="0"/>
                  </a:lnTo>
                  <a:lnTo>
                    <a:pt x="144780" y="144780"/>
                  </a:lnTo>
                  <a:lnTo>
                    <a:pt x="0" y="144780"/>
                  </a:lnTo>
                  <a:lnTo>
                    <a:pt x="0" y="0"/>
                  </a:lnTo>
                  <a:close/>
                  <a:moveTo>
                    <a:pt x="144780" y="0"/>
                  </a:moveTo>
                  <a:lnTo>
                    <a:pt x="93044231" y="0"/>
                  </a:lnTo>
                  <a:lnTo>
                    <a:pt x="93044231" y="144780"/>
                  </a:lnTo>
                  <a:lnTo>
                    <a:pt x="144780" y="144780"/>
                  </a:lnTo>
                  <a:lnTo>
                    <a:pt x="144780" y="0"/>
                  </a:lnTo>
                  <a:close/>
                </a:path>
              </a:pathLst>
            </a:custGeom>
            <a:solidFill>
              <a:srgbClr val="000000"/>
            </a:solidFill>
          </p:spPr>
          <p:txBody>
            <a:bodyPr/>
            <a:lstStyle/>
            <a:p>
              <a:endParaRPr lang="en-US"/>
            </a:p>
          </p:txBody>
        </p:sp>
      </p:grpSp>
      <p:sp>
        <p:nvSpPr>
          <p:cNvPr id="5" name="Freeform 5"/>
          <p:cNvSpPr/>
          <p:nvPr/>
        </p:nvSpPr>
        <p:spPr>
          <a:xfrm>
            <a:off x="4361203" y="431036"/>
            <a:ext cx="9565595" cy="8817739"/>
          </a:xfrm>
          <a:custGeom>
            <a:avLst/>
            <a:gdLst/>
            <a:ahLst/>
            <a:cxnLst/>
            <a:rect l="l" t="t" r="r" b="b"/>
            <a:pathLst>
              <a:path w="9565595" h="8817739">
                <a:moveTo>
                  <a:pt x="0" y="0"/>
                </a:moveTo>
                <a:lnTo>
                  <a:pt x="9565594" y="0"/>
                </a:lnTo>
                <a:lnTo>
                  <a:pt x="9565594" y="8817739"/>
                </a:lnTo>
                <a:lnTo>
                  <a:pt x="0" y="88177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3956951" y="8573578"/>
            <a:ext cx="7413241" cy="2304844"/>
          </a:xfrm>
          <a:custGeom>
            <a:avLst/>
            <a:gdLst/>
            <a:ahLst/>
            <a:cxnLst/>
            <a:rect l="l" t="t" r="r" b="b"/>
            <a:pathLst>
              <a:path w="7413241" h="2304844">
                <a:moveTo>
                  <a:pt x="0" y="0"/>
                </a:moveTo>
                <a:lnTo>
                  <a:pt x="7413240" y="0"/>
                </a:lnTo>
                <a:lnTo>
                  <a:pt x="7413240" y="2304844"/>
                </a:lnTo>
                <a:lnTo>
                  <a:pt x="0" y="23048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875720" y="8805996"/>
            <a:ext cx="1417229" cy="1973357"/>
          </a:xfrm>
          <a:custGeom>
            <a:avLst/>
            <a:gdLst/>
            <a:ahLst/>
            <a:cxnLst/>
            <a:rect l="l" t="t" r="r" b="b"/>
            <a:pathLst>
              <a:path w="1417229" h="1973357">
                <a:moveTo>
                  <a:pt x="0" y="0"/>
                </a:moveTo>
                <a:lnTo>
                  <a:pt x="1417229" y="0"/>
                </a:lnTo>
                <a:lnTo>
                  <a:pt x="1417229" y="1973357"/>
                </a:lnTo>
                <a:lnTo>
                  <a:pt x="0" y="19733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4849674" y="1294677"/>
            <a:ext cx="2586677" cy="2957739"/>
          </a:xfrm>
          <a:custGeom>
            <a:avLst/>
            <a:gdLst/>
            <a:ahLst/>
            <a:cxnLst/>
            <a:rect l="l" t="t" r="r" b="b"/>
            <a:pathLst>
              <a:path w="2586677" h="2957739">
                <a:moveTo>
                  <a:pt x="0" y="0"/>
                </a:moveTo>
                <a:lnTo>
                  <a:pt x="2586677" y="0"/>
                </a:lnTo>
                <a:lnTo>
                  <a:pt x="2586677" y="2957738"/>
                </a:lnTo>
                <a:lnTo>
                  <a:pt x="0" y="29577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5401273" y="6070775"/>
            <a:ext cx="1483479" cy="2502803"/>
          </a:xfrm>
          <a:custGeom>
            <a:avLst/>
            <a:gdLst/>
            <a:ahLst/>
            <a:cxnLst/>
            <a:rect l="l" t="t" r="r" b="b"/>
            <a:pathLst>
              <a:path w="1483479" h="2502803">
                <a:moveTo>
                  <a:pt x="0" y="0"/>
                </a:moveTo>
                <a:lnTo>
                  <a:pt x="1483479" y="0"/>
                </a:lnTo>
                <a:lnTo>
                  <a:pt x="1483479" y="2502803"/>
                </a:lnTo>
                <a:lnTo>
                  <a:pt x="0" y="25028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809129" y="3207376"/>
            <a:ext cx="3147822" cy="4114800"/>
          </a:xfrm>
          <a:custGeom>
            <a:avLst/>
            <a:gdLst/>
            <a:ahLst/>
            <a:cxnLst/>
            <a:rect l="l" t="t" r="r" b="b"/>
            <a:pathLst>
              <a:path w="3147822" h="4114800">
                <a:moveTo>
                  <a:pt x="0" y="0"/>
                </a:moveTo>
                <a:lnTo>
                  <a:pt x="3147822" y="0"/>
                </a:lnTo>
                <a:lnTo>
                  <a:pt x="3147822"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Freeform 11"/>
          <p:cNvSpPr/>
          <p:nvPr/>
        </p:nvSpPr>
        <p:spPr>
          <a:xfrm>
            <a:off x="7878739" y="1294677"/>
            <a:ext cx="2530522" cy="2483075"/>
          </a:xfrm>
          <a:custGeom>
            <a:avLst/>
            <a:gdLst/>
            <a:ahLst/>
            <a:cxnLst/>
            <a:rect l="l" t="t" r="r" b="b"/>
            <a:pathLst>
              <a:path w="2530522" h="2483075">
                <a:moveTo>
                  <a:pt x="0" y="0"/>
                </a:moveTo>
                <a:lnTo>
                  <a:pt x="2530522" y="0"/>
                </a:lnTo>
                <a:lnTo>
                  <a:pt x="2530522" y="2483074"/>
                </a:lnTo>
                <a:lnTo>
                  <a:pt x="0" y="24830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2" name="Freeform 12"/>
          <p:cNvSpPr/>
          <p:nvPr/>
        </p:nvSpPr>
        <p:spPr>
          <a:xfrm>
            <a:off x="10708594" y="1028700"/>
            <a:ext cx="2689432" cy="1033190"/>
          </a:xfrm>
          <a:custGeom>
            <a:avLst/>
            <a:gdLst/>
            <a:ahLst/>
            <a:cxnLst/>
            <a:rect l="l" t="t" r="r" b="b"/>
            <a:pathLst>
              <a:path w="2689432" h="1033190">
                <a:moveTo>
                  <a:pt x="0" y="0"/>
                </a:moveTo>
                <a:lnTo>
                  <a:pt x="2689432" y="0"/>
                </a:lnTo>
                <a:lnTo>
                  <a:pt x="2689432" y="1033190"/>
                </a:lnTo>
                <a:lnTo>
                  <a:pt x="0" y="1033190"/>
                </a:lnTo>
                <a:lnTo>
                  <a:pt x="0" y="0"/>
                </a:lnTo>
                <a:close/>
              </a:path>
            </a:pathLst>
          </a:custGeom>
          <a:blipFill>
            <a:blip r:embed="rId16"/>
            <a:stretch>
              <a:fillRect/>
            </a:stretch>
          </a:blipFill>
        </p:spPr>
        <p:txBody>
          <a:bodyPr/>
          <a:lstStyle/>
          <a:p>
            <a:endParaRPr lang="en-US"/>
          </a:p>
        </p:txBody>
      </p:sp>
      <p:sp>
        <p:nvSpPr>
          <p:cNvPr id="13" name="TextBox 13"/>
          <p:cNvSpPr txBox="1"/>
          <p:nvPr/>
        </p:nvSpPr>
        <p:spPr>
          <a:xfrm>
            <a:off x="5641050" y="3847587"/>
            <a:ext cx="7005900" cy="2145077"/>
          </a:xfrm>
          <a:prstGeom prst="rect">
            <a:avLst/>
          </a:prstGeom>
        </p:spPr>
        <p:txBody>
          <a:bodyPr lIns="0" tIns="0" rIns="0" bIns="0" rtlCol="0" anchor="t">
            <a:spAutoFit/>
          </a:bodyPr>
          <a:lstStyle/>
          <a:p>
            <a:pPr algn="ctr">
              <a:lnSpc>
                <a:spcPts val="5446"/>
              </a:lnSpc>
            </a:pPr>
            <a:r>
              <a:rPr lang="en-US" sz="6051">
                <a:solidFill>
                  <a:srgbClr val="640929"/>
                </a:solidFill>
                <a:latin typeface="Arialle Bold"/>
              </a:rPr>
              <a:t>Vehicle-Silhouettes</a:t>
            </a:r>
          </a:p>
          <a:p>
            <a:pPr algn="ctr">
              <a:lnSpc>
                <a:spcPts val="5446"/>
              </a:lnSpc>
            </a:pPr>
            <a:r>
              <a:rPr lang="en-US" sz="6051">
                <a:solidFill>
                  <a:srgbClr val="000000"/>
                </a:solidFill>
                <a:latin typeface="Arialle Bold"/>
              </a:rPr>
              <a:t> </a:t>
            </a:r>
          </a:p>
        </p:txBody>
      </p:sp>
      <p:sp>
        <p:nvSpPr>
          <p:cNvPr id="14" name="TextBox 14"/>
          <p:cNvSpPr txBox="1"/>
          <p:nvPr/>
        </p:nvSpPr>
        <p:spPr>
          <a:xfrm>
            <a:off x="6549610" y="5250909"/>
            <a:ext cx="5188781" cy="458470"/>
          </a:xfrm>
          <a:prstGeom prst="rect">
            <a:avLst/>
          </a:prstGeom>
        </p:spPr>
        <p:txBody>
          <a:bodyPr lIns="0" tIns="0" rIns="0" bIns="0" rtlCol="0" anchor="t">
            <a:spAutoFit/>
          </a:bodyPr>
          <a:lstStyle/>
          <a:p>
            <a:pPr algn="ctr">
              <a:lnSpc>
                <a:spcPts val="3409"/>
              </a:lnSpc>
            </a:pPr>
            <a:r>
              <a:rPr lang="en-US" sz="3099" spc="309">
                <a:solidFill>
                  <a:srgbClr val="BB12A4"/>
                </a:solidFill>
                <a:latin typeface="Arialle"/>
              </a:rPr>
              <a:t>DATA MINING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8FB"/>
        </a:solidFill>
        <a:effectLst/>
      </p:bgPr>
    </p:bg>
    <p:spTree>
      <p:nvGrpSpPr>
        <p:cNvPr id="1" name=""/>
        <p:cNvGrpSpPr/>
        <p:nvPr/>
      </p:nvGrpSpPr>
      <p:grpSpPr>
        <a:xfrm>
          <a:off x="0" y="0"/>
          <a:ext cx="0" cy="0"/>
          <a:chOff x="0" y="0"/>
          <a:chExt cx="0" cy="0"/>
        </a:xfrm>
      </p:grpSpPr>
      <p:grpSp>
        <p:nvGrpSpPr>
          <p:cNvPr id="2" name="Group 2"/>
          <p:cNvGrpSpPr/>
          <p:nvPr/>
        </p:nvGrpSpPr>
        <p:grpSpPr>
          <a:xfrm>
            <a:off x="2038340" y="806113"/>
            <a:ext cx="15230485" cy="7251241"/>
            <a:chOff x="0" y="0"/>
            <a:chExt cx="13396969" cy="6378303"/>
          </a:xfrm>
        </p:grpSpPr>
        <p:sp>
          <p:nvSpPr>
            <p:cNvPr id="3" name="Freeform 3"/>
            <p:cNvSpPr/>
            <p:nvPr/>
          </p:nvSpPr>
          <p:spPr>
            <a:xfrm>
              <a:off x="0" y="0"/>
              <a:ext cx="13396970" cy="6378303"/>
            </a:xfrm>
            <a:custGeom>
              <a:avLst/>
              <a:gdLst/>
              <a:ahLst/>
              <a:cxnLst/>
              <a:rect l="l" t="t" r="r" b="b"/>
              <a:pathLst>
                <a:path w="13396970" h="6378303">
                  <a:moveTo>
                    <a:pt x="0" y="6227173"/>
                  </a:moveTo>
                  <a:lnTo>
                    <a:pt x="4285019" y="6227173"/>
                  </a:lnTo>
                  <a:lnTo>
                    <a:pt x="4285019" y="6378303"/>
                  </a:lnTo>
                  <a:lnTo>
                    <a:pt x="0" y="6378303"/>
                  </a:lnTo>
                  <a:lnTo>
                    <a:pt x="0" y="6227173"/>
                  </a:lnTo>
                  <a:close/>
                  <a:moveTo>
                    <a:pt x="4285019" y="6227173"/>
                  </a:moveTo>
                  <a:lnTo>
                    <a:pt x="13252190" y="6227173"/>
                  </a:lnTo>
                  <a:lnTo>
                    <a:pt x="13252190" y="6378303"/>
                  </a:lnTo>
                  <a:lnTo>
                    <a:pt x="4285019" y="6378303"/>
                  </a:lnTo>
                  <a:lnTo>
                    <a:pt x="4285019" y="6227173"/>
                  </a:lnTo>
                  <a:close/>
                  <a:moveTo>
                    <a:pt x="13252190" y="6227173"/>
                  </a:moveTo>
                  <a:lnTo>
                    <a:pt x="13396970" y="6227173"/>
                  </a:lnTo>
                  <a:lnTo>
                    <a:pt x="13396970" y="6378303"/>
                  </a:lnTo>
                  <a:lnTo>
                    <a:pt x="13252190" y="6378303"/>
                  </a:lnTo>
                  <a:lnTo>
                    <a:pt x="13252190" y="6227173"/>
                  </a:lnTo>
                  <a:close/>
                  <a:moveTo>
                    <a:pt x="4285019" y="584200"/>
                  </a:moveTo>
                  <a:cubicBezTo>
                    <a:pt x="4190029" y="584200"/>
                    <a:pt x="4112711" y="539750"/>
                    <a:pt x="4112711" y="483870"/>
                  </a:cubicBezTo>
                  <a:lnTo>
                    <a:pt x="4112711" y="100330"/>
                  </a:lnTo>
                  <a:cubicBezTo>
                    <a:pt x="4112711" y="45720"/>
                    <a:pt x="4035394" y="0"/>
                    <a:pt x="3938195" y="0"/>
                  </a:cubicBezTo>
                  <a:lnTo>
                    <a:pt x="878630" y="0"/>
                  </a:lnTo>
                  <a:cubicBezTo>
                    <a:pt x="783640" y="0"/>
                    <a:pt x="704113" y="44450"/>
                    <a:pt x="704113" y="100330"/>
                  </a:cubicBezTo>
                  <a:lnTo>
                    <a:pt x="704113" y="485140"/>
                  </a:lnTo>
                  <a:cubicBezTo>
                    <a:pt x="704113" y="539750"/>
                    <a:pt x="626796" y="585470"/>
                    <a:pt x="529597" y="585470"/>
                  </a:cubicBezTo>
                  <a:lnTo>
                    <a:pt x="0" y="585470"/>
                  </a:lnTo>
                  <a:lnTo>
                    <a:pt x="0" y="718820"/>
                  </a:lnTo>
                  <a:lnTo>
                    <a:pt x="4285019" y="718820"/>
                  </a:lnTo>
                  <a:lnTo>
                    <a:pt x="4285019" y="584200"/>
                  </a:lnTo>
                  <a:close/>
                  <a:moveTo>
                    <a:pt x="7344583" y="584200"/>
                  </a:moveTo>
                  <a:lnTo>
                    <a:pt x="4287228" y="584200"/>
                  </a:lnTo>
                  <a:lnTo>
                    <a:pt x="4287228" y="717550"/>
                  </a:lnTo>
                  <a:lnTo>
                    <a:pt x="13253459" y="717550"/>
                  </a:lnTo>
                  <a:lnTo>
                    <a:pt x="13253459" y="584200"/>
                  </a:lnTo>
                  <a:lnTo>
                    <a:pt x="7344583" y="584200"/>
                  </a:lnTo>
                  <a:close/>
                  <a:moveTo>
                    <a:pt x="0" y="717550"/>
                  </a:moveTo>
                  <a:lnTo>
                    <a:pt x="4285019" y="717550"/>
                  </a:lnTo>
                  <a:lnTo>
                    <a:pt x="4285019" y="6227173"/>
                  </a:lnTo>
                  <a:lnTo>
                    <a:pt x="0" y="6227173"/>
                  </a:lnTo>
                  <a:lnTo>
                    <a:pt x="0" y="717550"/>
                  </a:lnTo>
                  <a:close/>
                  <a:moveTo>
                    <a:pt x="13252190" y="584200"/>
                  </a:moveTo>
                  <a:lnTo>
                    <a:pt x="13396970" y="584200"/>
                  </a:lnTo>
                  <a:lnTo>
                    <a:pt x="13396970" y="717550"/>
                  </a:lnTo>
                  <a:lnTo>
                    <a:pt x="13252190" y="717550"/>
                  </a:lnTo>
                  <a:lnTo>
                    <a:pt x="13252190" y="584200"/>
                  </a:lnTo>
                  <a:close/>
                  <a:moveTo>
                    <a:pt x="13252190" y="717550"/>
                  </a:moveTo>
                  <a:lnTo>
                    <a:pt x="13396970" y="717550"/>
                  </a:lnTo>
                  <a:lnTo>
                    <a:pt x="13396970" y="6227173"/>
                  </a:lnTo>
                  <a:lnTo>
                    <a:pt x="13252190" y="6227173"/>
                  </a:lnTo>
                  <a:lnTo>
                    <a:pt x="13252190" y="717550"/>
                  </a:lnTo>
                  <a:close/>
                  <a:moveTo>
                    <a:pt x="4285019" y="717550"/>
                  </a:moveTo>
                  <a:lnTo>
                    <a:pt x="4285019" y="6227173"/>
                  </a:lnTo>
                  <a:lnTo>
                    <a:pt x="13252190" y="6227173"/>
                  </a:lnTo>
                  <a:lnTo>
                    <a:pt x="13252190" y="717550"/>
                  </a:lnTo>
                  <a:lnTo>
                    <a:pt x="4285019" y="717550"/>
                  </a:lnTo>
                  <a:close/>
                </a:path>
              </a:pathLst>
            </a:custGeom>
            <a:solidFill>
              <a:srgbClr val="BDF3FF"/>
            </a:solidFill>
          </p:spPr>
          <p:txBody>
            <a:bodyPr/>
            <a:lstStyle/>
            <a:p>
              <a:endParaRPr lang="en-US"/>
            </a:p>
          </p:txBody>
        </p:sp>
      </p:grpSp>
      <p:grpSp>
        <p:nvGrpSpPr>
          <p:cNvPr id="4" name="Group 4"/>
          <p:cNvGrpSpPr/>
          <p:nvPr/>
        </p:nvGrpSpPr>
        <p:grpSpPr>
          <a:xfrm>
            <a:off x="1573920" y="1376831"/>
            <a:ext cx="15230485" cy="7251241"/>
            <a:chOff x="0" y="0"/>
            <a:chExt cx="13396969" cy="6378303"/>
          </a:xfrm>
        </p:grpSpPr>
        <p:sp>
          <p:nvSpPr>
            <p:cNvPr id="5" name="Freeform 5"/>
            <p:cNvSpPr/>
            <p:nvPr/>
          </p:nvSpPr>
          <p:spPr>
            <a:xfrm>
              <a:off x="0" y="0"/>
              <a:ext cx="13396970" cy="6378303"/>
            </a:xfrm>
            <a:custGeom>
              <a:avLst/>
              <a:gdLst/>
              <a:ahLst/>
              <a:cxnLst/>
              <a:rect l="l" t="t" r="r" b="b"/>
              <a:pathLst>
                <a:path w="13396970" h="6378303">
                  <a:moveTo>
                    <a:pt x="0" y="6227173"/>
                  </a:moveTo>
                  <a:lnTo>
                    <a:pt x="4285019" y="6227173"/>
                  </a:lnTo>
                  <a:lnTo>
                    <a:pt x="4285019" y="6378303"/>
                  </a:lnTo>
                  <a:lnTo>
                    <a:pt x="0" y="6378303"/>
                  </a:lnTo>
                  <a:lnTo>
                    <a:pt x="0" y="6227173"/>
                  </a:lnTo>
                  <a:close/>
                  <a:moveTo>
                    <a:pt x="4285019" y="6227173"/>
                  </a:moveTo>
                  <a:lnTo>
                    <a:pt x="13252190" y="6227173"/>
                  </a:lnTo>
                  <a:lnTo>
                    <a:pt x="13252190" y="6378303"/>
                  </a:lnTo>
                  <a:lnTo>
                    <a:pt x="4285019" y="6378303"/>
                  </a:lnTo>
                  <a:lnTo>
                    <a:pt x="4285019" y="6227173"/>
                  </a:lnTo>
                  <a:close/>
                  <a:moveTo>
                    <a:pt x="13252190" y="6227173"/>
                  </a:moveTo>
                  <a:lnTo>
                    <a:pt x="13396970" y="6227173"/>
                  </a:lnTo>
                  <a:lnTo>
                    <a:pt x="13396970" y="6378303"/>
                  </a:lnTo>
                  <a:lnTo>
                    <a:pt x="13252190" y="6378303"/>
                  </a:lnTo>
                  <a:lnTo>
                    <a:pt x="13252190" y="6227173"/>
                  </a:lnTo>
                  <a:close/>
                  <a:moveTo>
                    <a:pt x="4285019" y="584200"/>
                  </a:moveTo>
                  <a:cubicBezTo>
                    <a:pt x="4190029" y="584200"/>
                    <a:pt x="4112711" y="539750"/>
                    <a:pt x="4112711" y="483870"/>
                  </a:cubicBezTo>
                  <a:lnTo>
                    <a:pt x="4112711" y="100330"/>
                  </a:lnTo>
                  <a:cubicBezTo>
                    <a:pt x="4112711" y="45720"/>
                    <a:pt x="4035394" y="0"/>
                    <a:pt x="3938195" y="0"/>
                  </a:cubicBezTo>
                  <a:lnTo>
                    <a:pt x="878630" y="0"/>
                  </a:lnTo>
                  <a:cubicBezTo>
                    <a:pt x="783640" y="0"/>
                    <a:pt x="704113" y="44450"/>
                    <a:pt x="704113" y="100330"/>
                  </a:cubicBezTo>
                  <a:lnTo>
                    <a:pt x="704113" y="485140"/>
                  </a:lnTo>
                  <a:cubicBezTo>
                    <a:pt x="704113" y="539750"/>
                    <a:pt x="626796" y="585470"/>
                    <a:pt x="529597" y="585470"/>
                  </a:cubicBezTo>
                  <a:lnTo>
                    <a:pt x="0" y="585470"/>
                  </a:lnTo>
                  <a:lnTo>
                    <a:pt x="0" y="718820"/>
                  </a:lnTo>
                  <a:lnTo>
                    <a:pt x="4285019" y="718820"/>
                  </a:lnTo>
                  <a:lnTo>
                    <a:pt x="4285019" y="584200"/>
                  </a:lnTo>
                  <a:close/>
                  <a:moveTo>
                    <a:pt x="7344583" y="584200"/>
                  </a:moveTo>
                  <a:lnTo>
                    <a:pt x="4287228" y="584200"/>
                  </a:lnTo>
                  <a:lnTo>
                    <a:pt x="4287228" y="717550"/>
                  </a:lnTo>
                  <a:lnTo>
                    <a:pt x="13253459" y="717550"/>
                  </a:lnTo>
                  <a:lnTo>
                    <a:pt x="13253459" y="584200"/>
                  </a:lnTo>
                  <a:lnTo>
                    <a:pt x="7344583" y="584200"/>
                  </a:lnTo>
                  <a:close/>
                  <a:moveTo>
                    <a:pt x="0" y="717550"/>
                  </a:moveTo>
                  <a:lnTo>
                    <a:pt x="4285019" y="717550"/>
                  </a:lnTo>
                  <a:lnTo>
                    <a:pt x="4285019" y="6227173"/>
                  </a:lnTo>
                  <a:lnTo>
                    <a:pt x="0" y="6227173"/>
                  </a:lnTo>
                  <a:lnTo>
                    <a:pt x="0" y="717550"/>
                  </a:lnTo>
                  <a:close/>
                  <a:moveTo>
                    <a:pt x="13252190" y="584200"/>
                  </a:moveTo>
                  <a:lnTo>
                    <a:pt x="13396970" y="584200"/>
                  </a:lnTo>
                  <a:lnTo>
                    <a:pt x="13396970" y="717550"/>
                  </a:lnTo>
                  <a:lnTo>
                    <a:pt x="13252190" y="717550"/>
                  </a:lnTo>
                  <a:lnTo>
                    <a:pt x="13252190" y="584200"/>
                  </a:lnTo>
                  <a:close/>
                  <a:moveTo>
                    <a:pt x="13252190" y="717550"/>
                  </a:moveTo>
                  <a:lnTo>
                    <a:pt x="13396970" y="717550"/>
                  </a:lnTo>
                  <a:lnTo>
                    <a:pt x="13396970" y="6227173"/>
                  </a:lnTo>
                  <a:lnTo>
                    <a:pt x="13252190" y="6227173"/>
                  </a:lnTo>
                  <a:lnTo>
                    <a:pt x="13252190" y="717550"/>
                  </a:lnTo>
                  <a:close/>
                  <a:moveTo>
                    <a:pt x="4285019" y="717550"/>
                  </a:moveTo>
                  <a:lnTo>
                    <a:pt x="4285019" y="6227173"/>
                  </a:lnTo>
                  <a:lnTo>
                    <a:pt x="13252190" y="6227173"/>
                  </a:lnTo>
                  <a:lnTo>
                    <a:pt x="13252190" y="717550"/>
                  </a:lnTo>
                  <a:lnTo>
                    <a:pt x="4285019" y="717550"/>
                  </a:lnTo>
                  <a:close/>
                </a:path>
              </a:pathLst>
            </a:custGeom>
            <a:solidFill>
              <a:srgbClr val="FDBFD5"/>
            </a:solidFill>
          </p:spPr>
          <p:txBody>
            <a:bodyPr/>
            <a:lstStyle/>
            <a:p>
              <a:endParaRPr lang="en-US"/>
            </a:p>
          </p:txBody>
        </p:sp>
      </p:grpSp>
      <p:grpSp>
        <p:nvGrpSpPr>
          <p:cNvPr id="6" name="Group 6"/>
          <p:cNvGrpSpPr/>
          <p:nvPr/>
        </p:nvGrpSpPr>
        <p:grpSpPr>
          <a:xfrm>
            <a:off x="1076325" y="1936842"/>
            <a:ext cx="15230485" cy="7251241"/>
            <a:chOff x="0" y="0"/>
            <a:chExt cx="13396969" cy="6378303"/>
          </a:xfrm>
        </p:grpSpPr>
        <p:sp>
          <p:nvSpPr>
            <p:cNvPr id="7" name="Freeform 7"/>
            <p:cNvSpPr/>
            <p:nvPr/>
          </p:nvSpPr>
          <p:spPr>
            <a:xfrm>
              <a:off x="0" y="0"/>
              <a:ext cx="13396970" cy="6378303"/>
            </a:xfrm>
            <a:custGeom>
              <a:avLst/>
              <a:gdLst/>
              <a:ahLst/>
              <a:cxnLst/>
              <a:rect l="l" t="t" r="r" b="b"/>
              <a:pathLst>
                <a:path w="13396970" h="6378303">
                  <a:moveTo>
                    <a:pt x="0" y="6227173"/>
                  </a:moveTo>
                  <a:lnTo>
                    <a:pt x="4285019" y="6227173"/>
                  </a:lnTo>
                  <a:lnTo>
                    <a:pt x="4285019" y="6378303"/>
                  </a:lnTo>
                  <a:lnTo>
                    <a:pt x="0" y="6378303"/>
                  </a:lnTo>
                  <a:lnTo>
                    <a:pt x="0" y="6227173"/>
                  </a:lnTo>
                  <a:close/>
                  <a:moveTo>
                    <a:pt x="4285019" y="6227173"/>
                  </a:moveTo>
                  <a:lnTo>
                    <a:pt x="13252190" y="6227173"/>
                  </a:lnTo>
                  <a:lnTo>
                    <a:pt x="13252190" y="6378303"/>
                  </a:lnTo>
                  <a:lnTo>
                    <a:pt x="4285019" y="6378303"/>
                  </a:lnTo>
                  <a:lnTo>
                    <a:pt x="4285019" y="6227173"/>
                  </a:lnTo>
                  <a:close/>
                  <a:moveTo>
                    <a:pt x="13252190" y="6227173"/>
                  </a:moveTo>
                  <a:lnTo>
                    <a:pt x="13396970" y="6227173"/>
                  </a:lnTo>
                  <a:lnTo>
                    <a:pt x="13396970" y="6378303"/>
                  </a:lnTo>
                  <a:lnTo>
                    <a:pt x="13252190" y="6378303"/>
                  </a:lnTo>
                  <a:lnTo>
                    <a:pt x="13252190" y="6227173"/>
                  </a:lnTo>
                  <a:close/>
                  <a:moveTo>
                    <a:pt x="4285019" y="584200"/>
                  </a:moveTo>
                  <a:cubicBezTo>
                    <a:pt x="4190029" y="584200"/>
                    <a:pt x="4112711" y="539750"/>
                    <a:pt x="4112711" y="483870"/>
                  </a:cubicBezTo>
                  <a:lnTo>
                    <a:pt x="4112711" y="100330"/>
                  </a:lnTo>
                  <a:cubicBezTo>
                    <a:pt x="4112711" y="45720"/>
                    <a:pt x="4035394" y="0"/>
                    <a:pt x="3938195" y="0"/>
                  </a:cubicBezTo>
                  <a:lnTo>
                    <a:pt x="878630" y="0"/>
                  </a:lnTo>
                  <a:cubicBezTo>
                    <a:pt x="783640" y="0"/>
                    <a:pt x="704113" y="44450"/>
                    <a:pt x="704113" y="100330"/>
                  </a:cubicBezTo>
                  <a:lnTo>
                    <a:pt x="704113" y="485140"/>
                  </a:lnTo>
                  <a:cubicBezTo>
                    <a:pt x="704113" y="539750"/>
                    <a:pt x="626796" y="585470"/>
                    <a:pt x="529597" y="585470"/>
                  </a:cubicBezTo>
                  <a:lnTo>
                    <a:pt x="0" y="585470"/>
                  </a:lnTo>
                  <a:lnTo>
                    <a:pt x="0" y="718820"/>
                  </a:lnTo>
                  <a:lnTo>
                    <a:pt x="4285019" y="718820"/>
                  </a:lnTo>
                  <a:lnTo>
                    <a:pt x="4285019" y="584200"/>
                  </a:lnTo>
                  <a:close/>
                  <a:moveTo>
                    <a:pt x="7344583" y="584200"/>
                  </a:moveTo>
                  <a:lnTo>
                    <a:pt x="4287228" y="584200"/>
                  </a:lnTo>
                  <a:lnTo>
                    <a:pt x="4287228" y="717550"/>
                  </a:lnTo>
                  <a:lnTo>
                    <a:pt x="13253459" y="717550"/>
                  </a:lnTo>
                  <a:lnTo>
                    <a:pt x="13253459" y="584200"/>
                  </a:lnTo>
                  <a:lnTo>
                    <a:pt x="7344583" y="584200"/>
                  </a:lnTo>
                  <a:close/>
                  <a:moveTo>
                    <a:pt x="0" y="717550"/>
                  </a:moveTo>
                  <a:lnTo>
                    <a:pt x="4285019" y="717550"/>
                  </a:lnTo>
                  <a:lnTo>
                    <a:pt x="4285019" y="6227173"/>
                  </a:lnTo>
                  <a:lnTo>
                    <a:pt x="0" y="6227173"/>
                  </a:lnTo>
                  <a:lnTo>
                    <a:pt x="0" y="717550"/>
                  </a:lnTo>
                  <a:close/>
                  <a:moveTo>
                    <a:pt x="13252190" y="584200"/>
                  </a:moveTo>
                  <a:lnTo>
                    <a:pt x="13396970" y="584200"/>
                  </a:lnTo>
                  <a:lnTo>
                    <a:pt x="13396970" y="717550"/>
                  </a:lnTo>
                  <a:lnTo>
                    <a:pt x="13252190" y="717550"/>
                  </a:lnTo>
                  <a:lnTo>
                    <a:pt x="13252190" y="584200"/>
                  </a:lnTo>
                  <a:close/>
                  <a:moveTo>
                    <a:pt x="13252190" y="717550"/>
                  </a:moveTo>
                  <a:lnTo>
                    <a:pt x="13396970" y="717550"/>
                  </a:lnTo>
                  <a:lnTo>
                    <a:pt x="13396970" y="6227173"/>
                  </a:lnTo>
                  <a:lnTo>
                    <a:pt x="13252190" y="6227173"/>
                  </a:lnTo>
                  <a:lnTo>
                    <a:pt x="13252190" y="717550"/>
                  </a:lnTo>
                  <a:close/>
                  <a:moveTo>
                    <a:pt x="4285019" y="717550"/>
                  </a:moveTo>
                  <a:lnTo>
                    <a:pt x="4285019" y="6227173"/>
                  </a:lnTo>
                  <a:lnTo>
                    <a:pt x="13252190" y="6227173"/>
                  </a:lnTo>
                  <a:lnTo>
                    <a:pt x="13252190" y="717550"/>
                  </a:lnTo>
                  <a:lnTo>
                    <a:pt x="4285019" y="717550"/>
                  </a:lnTo>
                  <a:close/>
                </a:path>
              </a:pathLst>
            </a:custGeom>
            <a:solidFill>
              <a:srgbClr val="FFE6EF"/>
            </a:solidFill>
          </p:spPr>
          <p:txBody>
            <a:bodyPr/>
            <a:lstStyle/>
            <a:p>
              <a:endParaRPr lang="en-US"/>
            </a:p>
          </p:txBody>
        </p:sp>
      </p:grpSp>
      <p:sp>
        <p:nvSpPr>
          <p:cNvPr id="8" name="Freeform 8"/>
          <p:cNvSpPr/>
          <p:nvPr/>
        </p:nvSpPr>
        <p:spPr>
          <a:xfrm>
            <a:off x="3260427" y="6740260"/>
            <a:ext cx="3262534" cy="3155760"/>
          </a:xfrm>
          <a:custGeom>
            <a:avLst/>
            <a:gdLst/>
            <a:ahLst/>
            <a:cxnLst/>
            <a:rect l="l" t="t" r="r" b="b"/>
            <a:pathLst>
              <a:path w="3262534" h="3155760">
                <a:moveTo>
                  <a:pt x="0" y="0"/>
                </a:moveTo>
                <a:lnTo>
                  <a:pt x="3262534" y="0"/>
                </a:lnTo>
                <a:lnTo>
                  <a:pt x="3262534" y="3155760"/>
                </a:lnTo>
                <a:lnTo>
                  <a:pt x="0" y="3155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6568568" y="3963850"/>
            <a:ext cx="8212310" cy="3101975"/>
          </a:xfrm>
          <a:prstGeom prst="rect">
            <a:avLst/>
          </a:prstGeom>
        </p:spPr>
        <p:txBody>
          <a:bodyPr lIns="0" tIns="0" rIns="0" bIns="0" rtlCol="0" anchor="t">
            <a:spAutoFit/>
          </a:bodyPr>
          <a:lstStyle/>
          <a:p>
            <a:pPr marL="0" lvl="0" indent="0">
              <a:lnSpc>
                <a:spcPts val="4900"/>
              </a:lnSpc>
            </a:pPr>
            <a:r>
              <a:rPr lang="en-US" sz="3500">
                <a:solidFill>
                  <a:srgbClr val="000000"/>
                </a:solidFill>
                <a:latin typeface="Arialle"/>
              </a:rPr>
              <a:t>Based on our findings we found out that the Gini Index emerges as the most reliable and accurate metric for this classification task. Based on accuracy and stability and precision.</a:t>
            </a:r>
          </a:p>
        </p:txBody>
      </p:sp>
      <p:sp>
        <p:nvSpPr>
          <p:cNvPr id="10" name="TextBox 10"/>
          <p:cNvSpPr txBox="1"/>
          <p:nvPr/>
        </p:nvSpPr>
        <p:spPr>
          <a:xfrm>
            <a:off x="0" y="2444292"/>
            <a:ext cx="6568568" cy="1409700"/>
          </a:xfrm>
          <a:prstGeom prst="rect">
            <a:avLst/>
          </a:prstGeom>
        </p:spPr>
        <p:txBody>
          <a:bodyPr lIns="0" tIns="0" rIns="0" bIns="0" rtlCol="0" anchor="t">
            <a:spAutoFit/>
          </a:bodyPr>
          <a:lstStyle/>
          <a:p>
            <a:pPr marL="0" lvl="0" indent="0" algn="ctr">
              <a:lnSpc>
                <a:spcPts val="10800"/>
              </a:lnSpc>
            </a:pPr>
            <a:r>
              <a:rPr lang="en-US" sz="9000">
                <a:solidFill>
                  <a:srgbClr val="000000"/>
                </a:solidFill>
                <a:latin typeface="Arialle"/>
              </a:rPr>
              <a:t>Findings</a:t>
            </a:r>
          </a:p>
        </p:txBody>
      </p:sp>
      <p:sp>
        <p:nvSpPr>
          <p:cNvPr id="11" name="Freeform 11"/>
          <p:cNvSpPr/>
          <p:nvPr/>
        </p:nvSpPr>
        <p:spPr>
          <a:xfrm>
            <a:off x="12552369" y="806113"/>
            <a:ext cx="3744916" cy="1525202"/>
          </a:xfrm>
          <a:custGeom>
            <a:avLst/>
            <a:gdLst/>
            <a:ahLst/>
            <a:cxnLst/>
            <a:rect l="l" t="t" r="r" b="b"/>
            <a:pathLst>
              <a:path w="3744916" h="1525202">
                <a:moveTo>
                  <a:pt x="0" y="0"/>
                </a:moveTo>
                <a:lnTo>
                  <a:pt x="3744916" y="0"/>
                </a:lnTo>
                <a:lnTo>
                  <a:pt x="3744916" y="1525202"/>
                </a:lnTo>
                <a:lnTo>
                  <a:pt x="0" y="15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8FB"/>
        </a:solidFill>
        <a:effectLst/>
      </p:bgPr>
    </p:bg>
    <p:spTree>
      <p:nvGrpSpPr>
        <p:cNvPr id="1" name=""/>
        <p:cNvGrpSpPr/>
        <p:nvPr/>
      </p:nvGrpSpPr>
      <p:grpSpPr>
        <a:xfrm>
          <a:off x="0" y="0"/>
          <a:ext cx="0" cy="0"/>
          <a:chOff x="0" y="0"/>
          <a:chExt cx="0" cy="0"/>
        </a:xfrm>
      </p:grpSpPr>
      <p:sp>
        <p:nvSpPr>
          <p:cNvPr id="2" name="Freeform 2"/>
          <p:cNvSpPr/>
          <p:nvPr/>
        </p:nvSpPr>
        <p:spPr>
          <a:xfrm>
            <a:off x="12302267" y="5881844"/>
            <a:ext cx="5787215" cy="4303583"/>
          </a:xfrm>
          <a:custGeom>
            <a:avLst/>
            <a:gdLst/>
            <a:ahLst/>
            <a:cxnLst/>
            <a:rect l="l" t="t" r="r" b="b"/>
            <a:pathLst>
              <a:path w="5787215" h="4303583">
                <a:moveTo>
                  <a:pt x="0" y="0"/>
                </a:moveTo>
                <a:lnTo>
                  <a:pt x="5787215" y="0"/>
                </a:lnTo>
                <a:lnTo>
                  <a:pt x="5787215" y="4303583"/>
                </a:lnTo>
                <a:lnTo>
                  <a:pt x="0" y="4303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881366" y="7556115"/>
            <a:ext cx="6546866" cy="1702185"/>
          </a:xfrm>
          <a:custGeom>
            <a:avLst/>
            <a:gdLst/>
            <a:ahLst/>
            <a:cxnLst/>
            <a:rect l="l" t="t" r="r" b="b"/>
            <a:pathLst>
              <a:path w="6546866" h="1702185">
                <a:moveTo>
                  <a:pt x="0" y="0"/>
                </a:moveTo>
                <a:lnTo>
                  <a:pt x="6546866" y="0"/>
                </a:lnTo>
                <a:lnTo>
                  <a:pt x="6546866" y="1702185"/>
                </a:lnTo>
                <a:lnTo>
                  <a:pt x="0" y="17021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230975" y="1505565"/>
            <a:ext cx="6703123" cy="4984686"/>
          </a:xfrm>
          <a:custGeom>
            <a:avLst/>
            <a:gdLst/>
            <a:ahLst/>
            <a:cxnLst/>
            <a:rect l="l" t="t" r="r" b="b"/>
            <a:pathLst>
              <a:path w="6703123" h="4984686">
                <a:moveTo>
                  <a:pt x="0" y="0"/>
                </a:moveTo>
                <a:lnTo>
                  <a:pt x="6703123" y="0"/>
                </a:lnTo>
                <a:lnTo>
                  <a:pt x="6703123" y="4984686"/>
                </a:lnTo>
                <a:lnTo>
                  <a:pt x="0" y="49846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232510" y="304702"/>
            <a:ext cx="5675347" cy="4220395"/>
          </a:xfrm>
          <a:custGeom>
            <a:avLst/>
            <a:gdLst/>
            <a:ahLst/>
            <a:cxnLst/>
            <a:rect l="l" t="t" r="r" b="b"/>
            <a:pathLst>
              <a:path w="5675347" h="4220395">
                <a:moveTo>
                  <a:pt x="0" y="0"/>
                </a:moveTo>
                <a:lnTo>
                  <a:pt x="5675348" y="0"/>
                </a:lnTo>
                <a:lnTo>
                  <a:pt x="5675348" y="4220395"/>
                </a:lnTo>
                <a:lnTo>
                  <a:pt x="0" y="42203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6444899" y="1881462"/>
            <a:ext cx="6275274" cy="4000382"/>
          </a:xfrm>
          <a:custGeom>
            <a:avLst/>
            <a:gdLst/>
            <a:ahLst/>
            <a:cxnLst/>
            <a:rect l="l" t="t" r="r" b="b"/>
            <a:pathLst>
              <a:path w="6275274" h="4000382">
                <a:moveTo>
                  <a:pt x="0" y="0"/>
                </a:moveTo>
                <a:lnTo>
                  <a:pt x="6275275" y="0"/>
                </a:lnTo>
                <a:lnTo>
                  <a:pt x="6275275" y="4000382"/>
                </a:lnTo>
                <a:lnTo>
                  <a:pt x="0" y="4000382"/>
                </a:lnTo>
                <a:lnTo>
                  <a:pt x="0" y="0"/>
                </a:lnTo>
                <a:close/>
              </a:path>
            </a:pathLst>
          </a:custGeom>
          <a:blipFill>
            <a:blip r:embed="rId6"/>
            <a:stretch>
              <a:fillRect l="-9641" r="-11936"/>
            </a:stretch>
          </a:blipFill>
        </p:spPr>
        <p:txBody>
          <a:bodyPr/>
          <a:lstStyle/>
          <a:p>
            <a:endParaRPr lang="en-US"/>
          </a:p>
        </p:txBody>
      </p:sp>
      <p:sp>
        <p:nvSpPr>
          <p:cNvPr id="7" name="Freeform 7"/>
          <p:cNvSpPr/>
          <p:nvPr/>
        </p:nvSpPr>
        <p:spPr>
          <a:xfrm>
            <a:off x="413549" y="506742"/>
            <a:ext cx="5313270" cy="3568332"/>
          </a:xfrm>
          <a:custGeom>
            <a:avLst/>
            <a:gdLst/>
            <a:ahLst/>
            <a:cxnLst/>
            <a:rect l="l" t="t" r="r" b="b"/>
            <a:pathLst>
              <a:path w="5313270" h="3568332">
                <a:moveTo>
                  <a:pt x="0" y="0"/>
                </a:moveTo>
                <a:lnTo>
                  <a:pt x="5313270" y="0"/>
                </a:lnTo>
                <a:lnTo>
                  <a:pt x="5313270" y="3568332"/>
                </a:lnTo>
                <a:lnTo>
                  <a:pt x="0" y="3568332"/>
                </a:lnTo>
                <a:lnTo>
                  <a:pt x="0" y="0"/>
                </a:lnTo>
                <a:close/>
              </a:path>
            </a:pathLst>
          </a:custGeom>
          <a:blipFill>
            <a:blip r:embed="rId7"/>
            <a:stretch>
              <a:fillRect l="-8574" r="-8574"/>
            </a:stretch>
          </a:blipFill>
        </p:spPr>
        <p:txBody>
          <a:bodyPr/>
          <a:lstStyle/>
          <a:p>
            <a:endParaRPr lang="en-US"/>
          </a:p>
        </p:txBody>
      </p:sp>
      <p:sp>
        <p:nvSpPr>
          <p:cNvPr id="8" name="Freeform 8"/>
          <p:cNvSpPr/>
          <p:nvPr/>
        </p:nvSpPr>
        <p:spPr>
          <a:xfrm>
            <a:off x="12390288" y="6490251"/>
            <a:ext cx="5611174" cy="3523355"/>
          </a:xfrm>
          <a:custGeom>
            <a:avLst/>
            <a:gdLst/>
            <a:ahLst/>
            <a:cxnLst/>
            <a:rect l="l" t="t" r="r" b="b"/>
            <a:pathLst>
              <a:path w="5611174" h="3523355">
                <a:moveTo>
                  <a:pt x="0" y="0"/>
                </a:moveTo>
                <a:lnTo>
                  <a:pt x="5611174" y="0"/>
                </a:lnTo>
                <a:lnTo>
                  <a:pt x="5611174" y="3523355"/>
                </a:lnTo>
                <a:lnTo>
                  <a:pt x="0" y="3523355"/>
                </a:lnTo>
                <a:lnTo>
                  <a:pt x="0" y="0"/>
                </a:lnTo>
                <a:close/>
              </a:path>
            </a:pathLst>
          </a:custGeom>
          <a:blipFill>
            <a:blip r:embed="rId8"/>
            <a:stretch>
              <a:fillRect l="-8979" r="-12273"/>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8FB"/>
        </a:solidFill>
        <a:effectLst/>
      </p:bgPr>
    </p:bg>
    <p:spTree>
      <p:nvGrpSpPr>
        <p:cNvPr id="1" name=""/>
        <p:cNvGrpSpPr/>
        <p:nvPr/>
      </p:nvGrpSpPr>
      <p:grpSpPr>
        <a:xfrm>
          <a:off x="0" y="0"/>
          <a:ext cx="0" cy="0"/>
          <a:chOff x="0" y="0"/>
          <a:chExt cx="0" cy="0"/>
        </a:xfrm>
      </p:grpSpPr>
      <p:sp>
        <p:nvSpPr>
          <p:cNvPr id="2" name="Freeform 2"/>
          <p:cNvSpPr/>
          <p:nvPr/>
        </p:nvSpPr>
        <p:spPr>
          <a:xfrm>
            <a:off x="-3601138" y="-171412"/>
            <a:ext cx="12448791" cy="9098934"/>
          </a:xfrm>
          <a:custGeom>
            <a:avLst/>
            <a:gdLst/>
            <a:ahLst/>
            <a:cxnLst/>
            <a:rect l="l" t="t" r="r" b="b"/>
            <a:pathLst>
              <a:path w="12448791" h="9098934">
                <a:moveTo>
                  <a:pt x="0" y="0"/>
                </a:moveTo>
                <a:lnTo>
                  <a:pt x="12448791" y="0"/>
                </a:lnTo>
                <a:lnTo>
                  <a:pt x="12448791" y="9098935"/>
                </a:lnTo>
                <a:lnTo>
                  <a:pt x="0" y="9098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871766" y="1543874"/>
            <a:ext cx="6206495" cy="3678759"/>
          </a:xfrm>
          <a:custGeom>
            <a:avLst/>
            <a:gdLst/>
            <a:ahLst/>
            <a:cxnLst/>
            <a:rect l="l" t="t" r="r" b="b"/>
            <a:pathLst>
              <a:path w="6206495" h="3678759">
                <a:moveTo>
                  <a:pt x="0" y="0"/>
                </a:moveTo>
                <a:lnTo>
                  <a:pt x="6206495" y="0"/>
                </a:lnTo>
                <a:lnTo>
                  <a:pt x="6206495" y="3678759"/>
                </a:lnTo>
                <a:lnTo>
                  <a:pt x="0" y="36787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27106" y="476390"/>
            <a:ext cx="6992117" cy="6992117"/>
          </a:xfrm>
          <a:custGeom>
            <a:avLst/>
            <a:gdLst/>
            <a:ahLst/>
            <a:cxnLst/>
            <a:rect l="l" t="t" r="r" b="b"/>
            <a:pathLst>
              <a:path w="6992117" h="6992117">
                <a:moveTo>
                  <a:pt x="0" y="0"/>
                </a:moveTo>
                <a:lnTo>
                  <a:pt x="6992117" y="0"/>
                </a:lnTo>
                <a:lnTo>
                  <a:pt x="6992117" y="6992117"/>
                </a:lnTo>
                <a:lnTo>
                  <a:pt x="0" y="69921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11209545" y="2680502"/>
            <a:ext cx="5092787" cy="1004585"/>
          </a:xfrm>
          <a:prstGeom prst="rect">
            <a:avLst/>
          </a:prstGeom>
        </p:spPr>
        <p:txBody>
          <a:bodyPr lIns="0" tIns="0" rIns="0" bIns="0" rtlCol="0" anchor="t">
            <a:spAutoFit/>
          </a:bodyPr>
          <a:lstStyle/>
          <a:p>
            <a:pPr marL="0" lvl="0" indent="0" algn="ctr">
              <a:lnSpc>
                <a:spcPts val="7300"/>
              </a:lnSpc>
            </a:pPr>
            <a:r>
              <a:rPr lang="en-US" sz="7300" spc="-219">
                <a:solidFill>
                  <a:srgbClr val="000000"/>
                </a:solidFill>
                <a:latin typeface="Arialle"/>
              </a:rPr>
              <a:t>Clustering</a:t>
            </a:r>
          </a:p>
        </p:txBody>
      </p:sp>
      <p:sp>
        <p:nvSpPr>
          <p:cNvPr id="6" name="TextBox 6"/>
          <p:cNvSpPr txBox="1"/>
          <p:nvPr/>
        </p:nvSpPr>
        <p:spPr>
          <a:xfrm>
            <a:off x="9324047" y="5351531"/>
            <a:ext cx="7754214" cy="4521012"/>
          </a:xfrm>
          <a:prstGeom prst="rect">
            <a:avLst/>
          </a:prstGeom>
        </p:spPr>
        <p:txBody>
          <a:bodyPr lIns="0" tIns="0" rIns="0" bIns="0" rtlCol="0" anchor="t">
            <a:spAutoFit/>
          </a:bodyPr>
          <a:lstStyle/>
          <a:p>
            <a:pPr marL="0" lvl="0" indent="0">
              <a:lnSpc>
                <a:spcPts val="4478"/>
              </a:lnSpc>
            </a:pPr>
            <a:r>
              <a:rPr lang="en-US" sz="3198">
                <a:solidFill>
                  <a:srgbClr val="000000"/>
                </a:solidFill>
                <a:latin typeface="Arialle"/>
              </a:rPr>
              <a:t>Clustering is an unsupervised learning approach that revolves around grouping similar data points while maintaining a distance from dissimilar ones.In our project, the clustering method entails bringing together data points that share similarities, enabling the recognition of patterns within the dataset.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6EF"/>
        </a:solidFill>
        <a:effectLst/>
      </p:bgPr>
    </p:bg>
    <p:spTree>
      <p:nvGrpSpPr>
        <p:cNvPr id="1" name=""/>
        <p:cNvGrpSpPr/>
        <p:nvPr/>
      </p:nvGrpSpPr>
      <p:grpSpPr>
        <a:xfrm>
          <a:off x="0" y="0"/>
          <a:ext cx="0" cy="0"/>
          <a:chOff x="0" y="0"/>
          <a:chExt cx="0" cy="0"/>
        </a:xfrm>
      </p:grpSpPr>
      <p:sp>
        <p:nvSpPr>
          <p:cNvPr id="2" name="Freeform 2"/>
          <p:cNvSpPr/>
          <p:nvPr/>
        </p:nvSpPr>
        <p:spPr>
          <a:xfrm>
            <a:off x="6243577" y="1247278"/>
            <a:ext cx="11650466" cy="5782867"/>
          </a:xfrm>
          <a:custGeom>
            <a:avLst/>
            <a:gdLst/>
            <a:ahLst/>
            <a:cxnLst/>
            <a:rect l="l" t="t" r="r" b="b"/>
            <a:pathLst>
              <a:path w="11650466" h="5782867">
                <a:moveTo>
                  <a:pt x="0" y="0"/>
                </a:moveTo>
                <a:lnTo>
                  <a:pt x="11650465" y="0"/>
                </a:lnTo>
                <a:lnTo>
                  <a:pt x="11650465" y="5782868"/>
                </a:lnTo>
                <a:lnTo>
                  <a:pt x="0" y="57828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61357" y="6438527"/>
            <a:ext cx="6019284" cy="1499349"/>
          </a:xfrm>
          <a:custGeom>
            <a:avLst/>
            <a:gdLst/>
            <a:ahLst/>
            <a:cxnLst/>
            <a:rect l="l" t="t" r="r" b="b"/>
            <a:pathLst>
              <a:path w="6019284" h="1499349">
                <a:moveTo>
                  <a:pt x="0" y="0"/>
                </a:moveTo>
                <a:lnTo>
                  <a:pt x="6019283" y="0"/>
                </a:lnTo>
                <a:lnTo>
                  <a:pt x="6019283" y="1499349"/>
                </a:lnTo>
                <a:lnTo>
                  <a:pt x="0" y="14993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941200" y="2100998"/>
            <a:ext cx="5459597" cy="2781300"/>
          </a:xfrm>
          <a:prstGeom prst="rect">
            <a:avLst/>
          </a:prstGeom>
        </p:spPr>
        <p:txBody>
          <a:bodyPr lIns="0" tIns="0" rIns="0" bIns="0" rtlCol="0" anchor="t">
            <a:spAutoFit/>
          </a:bodyPr>
          <a:lstStyle/>
          <a:p>
            <a:pPr marL="0" lvl="0" indent="0" algn="ctr">
              <a:lnSpc>
                <a:spcPts val="10800"/>
              </a:lnSpc>
            </a:pPr>
            <a:r>
              <a:rPr lang="en-US" sz="9000">
                <a:solidFill>
                  <a:srgbClr val="000000"/>
                </a:solidFill>
                <a:latin typeface="Arialle"/>
              </a:rPr>
              <a:t>What we did:</a:t>
            </a:r>
          </a:p>
        </p:txBody>
      </p:sp>
      <p:sp>
        <p:nvSpPr>
          <p:cNvPr id="5" name="TextBox 5"/>
          <p:cNvSpPr txBox="1"/>
          <p:nvPr/>
        </p:nvSpPr>
        <p:spPr>
          <a:xfrm>
            <a:off x="6498683" y="1800543"/>
            <a:ext cx="11140253" cy="6600189"/>
          </a:xfrm>
          <a:prstGeom prst="rect">
            <a:avLst/>
          </a:prstGeom>
        </p:spPr>
        <p:txBody>
          <a:bodyPr lIns="0" tIns="0" rIns="0" bIns="0" rtlCol="0" anchor="t">
            <a:spAutoFit/>
          </a:bodyPr>
          <a:lstStyle/>
          <a:p>
            <a:pPr algn="ctr">
              <a:lnSpc>
                <a:spcPts val="4760"/>
              </a:lnSpc>
            </a:pPr>
            <a:r>
              <a:rPr lang="en-US" sz="3400">
                <a:solidFill>
                  <a:srgbClr val="000000"/>
                </a:solidFill>
                <a:latin typeface="Arialle"/>
              </a:rPr>
              <a:t>In this method, we experimented with three different values for k (cluster sizes) and examined the rationale behind selecting them. We utilized visuals, applied the Bcubed calculation, and further assessed the results to gain a deeper understanding. Finally, we conducted evaluations using specific metrics to determine the most suitable k size for our analysis.</a:t>
            </a:r>
          </a:p>
          <a:p>
            <a:pPr algn="ctr">
              <a:lnSpc>
                <a:spcPts val="4760"/>
              </a:lnSpc>
            </a:pPr>
            <a:endParaRPr lang="en-US" sz="3400">
              <a:solidFill>
                <a:srgbClr val="000000"/>
              </a:solidFill>
              <a:latin typeface="Arialle"/>
            </a:endParaRPr>
          </a:p>
          <a:p>
            <a:pPr algn="ctr">
              <a:lnSpc>
                <a:spcPts val="4760"/>
              </a:lnSpc>
            </a:pPr>
            <a:endParaRPr lang="en-US" sz="3400">
              <a:solidFill>
                <a:srgbClr val="000000"/>
              </a:solidFill>
              <a:latin typeface="Arialle"/>
            </a:endParaRPr>
          </a:p>
          <a:p>
            <a:pPr algn="ctr">
              <a:lnSpc>
                <a:spcPts val="4760"/>
              </a:lnSpc>
            </a:pPr>
            <a:endParaRPr lang="en-US" sz="3400">
              <a:solidFill>
                <a:srgbClr val="000000"/>
              </a:solidFill>
              <a:latin typeface="Arialle"/>
            </a:endParaRPr>
          </a:p>
          <a:p>
            <a:pPr marL="0" lvl="0" indent="0" algn="ctr">
              <a:lnSpc>
                <a:spcPts val="4760"/>
              </a:lnSpc>
            </a:pPr>
            <a:endParaRPr lang="en-US" sz="3400">
              <a:solidFill>
                <a:srgbClr val="000000"/>
              </a:solidFill>
              <a:latin typeface="Ariall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8FB"/>
        </a:solidFill>
        <a:effectLst/>
      </p:bgPr>
    </p:bg>
    <p:spTree>
      <p:nvGrpSpPr>
        <p:cNvPr id="1" name=""/>
        <p:cNvGrpSpPr/>
        <p:nvPr/>
      </p:nvGrpSpPr>
      <p:grpSpPr>
        <a:xfrm>
          <a:off x="0" y="0"/>
          <a:ext cx="0" cy="0"/>
          <a:chOff x="0" y="0"/>
          <a:chExt cx="0" cy="0"/>
        </a:xfrm>
      </p:grpSpPr>
      <p:grpSp>
        <p:nvGrpSpPr>
          <p:cNvPr id="2" name="Group 2"/>
          <p:cNvGrpSpPr/>
          <p:nvPr/>
        </p:nvGrpSpPr>
        <p:grpSpPr>
          <a:xfrm>
            <a:off x="2038340" y="806113"/>
            <a:ext cx="15230485" cy="7251241"/>
            <a:chOff x="0" y="0"/>
            <a:chExt cx="13396969" cy="6378303"/>
          </a:xfrm>
        </p:grpSpPr>
        <p:sp>
          <p:nvSpPr>
            <p:cNvPr id="3" name="Freeform 3"/>
            <p:cNvSpPr/>
            <p:nvPr/>
          </p:nvSpPr>
          <p:spPr>
            <a:xfrm>
              <a:off x="0" y="0"/>
              <a:ext cx="13396970" cy="6378303"/>
            </a:xfrm>
            <a:custGeom>
              <a:avLst/>
              <a:gdLst/>
              <a:ahLst/>
              <a:cxnLst/>
              <a:rect l="l" t="t" r="r" b="b"/>
              <a:pathLst>
                <a:path w="13396970" h="6378303">
                  <a:moveTo>
                    <a:pt x="0" y="6227173"/>
                  </a:moveTo>
                  <a:lnTo>
                    <a:pt x="4285019" y="6227173"/>
                  </a:lnTo>
                  <a:lnTo>
                    <a:pt x="4285019" y="6378303"/>
                  </a:lnTo>
                  <a:lnTo>
                    <a:pt x="0" y="6378303"/>
                  </a:lnTo>
                  <a:lnTo>
                    <a:pt x="0" y="6227173"/>
                  </a:lnTo>
                  <a:close/>
                  <a:moveTo>
                    <a:pt x="4285019" y="6227173"/>
                  </a:moveTo>
                  <a:lnTo>
                    <a:pt x="13252190" y="6227173"/>
                  </a:lnTo>
                  <a:lnTo>
                    <a:pt x="13252190" y="6378303"/>
                  </a:lnTo>
                  <a:lnTo>
                    <a:pt x="4285019" y="6378303"/>
                  </a:lnTo>
                  <a:lnTo>
                    <a:pt x="4285019" y="6227173"/>
                  </a:lnTo>
                  <a:close/>
                  <a:moveTo>
                    <a:pt x="13252190" y="6227173"/>
                  </a:moveTo>
                  <a:lnTo>
                    <a:pt x="13396970" y="6227173"/>
                  </a:lnTo>
                  <a:lnTo>
                    <a:pt x="13396970" y="6378303"/>
                  </a:lnTo>
                  <a:lnTo>
                    <a:pt x="13252190" y="6378303"/>
                  </a:lnTo>
                  <a:lnTo>
                    <a:pt x="13252190" y="6227173"/>
                  </a:lnTo>
                  <a:close/>
                  <a:moveTo>
                    <a:pt x="4285019" y="584200"/>
                  </a:moveTo>
                  <a:cubicBezTo>
                    <a:pt x="4190029" y="584200"/>
                    <a:pt x="4112711" y="539750"/>
                    <a:pt x="4112711" y="483870"/>
                  </a:cubicBezTo>
                  <a:lnTo>
                    <a:pt x="4112711" y="100330"/>
                  </a:lnTo>
                  <a:cubicBezTo>
                    <a:pt x="4112711" y="45720"/>
                    <a:pt x="4035394" y="0"/>
                    <a:pt x="3938195" y="0"/>
                  </a:cubicBezTo>
                  <a:lnTo>
                    <a:pt x="878630" y="0"/>
                  </a:lnTo>
                  <a:cubicBezTo>
                    <a:pt x="783640" y="0"/>
                    <a:pt x="704113" y="44450"/>
                    <a:pt x="704113" y="100330"/>
                  </a:cubicBezTo>
                  <a:lnTo>
                    <a:pt x="704113" y="485140"/>
                  </a:lnTo>
                  <a:cubicBezTo>
                    <a:pt x="704113" y="539750"/>
                    <a:pt x="626796" y="585470"/>
                    <a:pt x="529597" y="585470"/>
                  </a:cubicBezTo>
                  <a:lnTo>
                    <a:pt x="0" y="585470"/>
                  </a:lnTo>
                  <a:lnTo>
                    <a:pt x="0" y="718820"/>
                  </a:lnTo>
                  <a:lnTo>
                    <a:pt x="4285019" y="718820"/>
                  </a:lnTo>
                  <a:lnTo>
                    <a:pt x="4285019" y="584200"/>
                  </a:lnTo>
                  <a:close/>
                  <a:moveTo>
                    <a:pt x="7344583" y="584200"/>
                  </a:moveTo>
                  <a:lnTo>
                    <a:pt x="4287228" y="584200"/>
                  </a:lnTo>
                  <a:lnTo>
                    <a:pt x="4287228" y="717550"/>
                  </a:lnTo>
                  <a:lnTo>
                    <a:pt x="13253459" y="717550"/>
                  </a:lnTo>
                  <a:lnTo>
                    <a:pt x="13253459" y="584200"/>
                  </a:lnTo>
                  <a:lnTo>
                    <a:pt x="7344583" y="584200"/>
                  </a:lnTo>
                  <a:close/>
                  <a:moveTo>
                    <a:pt x="0" y="717550"/>
                  </a:moveTo>
                  <a:lnTo>
                    <a:pt x="4285019" y="717550"/>
                  </a:lnTo>
                  <a:lnTo>
                    <a:pt x="4285019" y="6227173"/>
                  </a:lnTo>
                  <a:lnTo>
                    <a:pt x="0" y="6227173"/>
                  </a:lnTo>
                  <a:lnTo>
                    <a:pt x="0" y="717550"/>
                  </a:lnTo>
                  <a:close/>
                  <a:moveTo>
                    <a:pt x="13252190" y="584200"/>
                  </a:moveTo>
                  <a:lnTo>
                    <a:pt x="13396970" y="584200"/>
                  </a:lnTo>
                  <a:lnTo>
                    <a:pt x="13396970" y="717550"/>
                  </a:lnTo>
                  <a:lnTo>
                    <a:pt x="13252190" y="717550"/>
                  </a:lnTo>
                  <a:lnTo>
                    <a:pt x="13252190" y="584200"/>
                  </a:lnTo>
                  <a:close/>
                  <a:moveTo>
                    <a:pt x="13252190" y="717550"/>
                  </a:moveTo>
                  <a:lnTo>
                    <a:pt x="13396970" y="717550"/>
                  </a:lnTo>
                  <a:lnTo>
                    <a:pt x="13396970" y="6227173"/>
                  </a:lnTo>
                  <a:lnTo>
                    <a:pt x="13252190" y="6227173"/>
                  </a:lnTo>
                  <a:lnTo>
                    <a:pt x="13252190" y="717550"/>
                  </a:lnTo>
                  <a:close/>
                  <a:moveTo>
                    <a:pt x="4285019" y="717550"/>
                  </a:moveTo>
                  <a:lnTo>
                    <a:pt x="4285019" y="6227173"/>
                  </a:lnTo>
                  <a:lnTo>
                    <a:pt x="13252190" y="6227173"/>
                  </a:lnTo>
                  <a:lnTo>
                    <a:pt x="13252190" y="717550"/>
                  </a:lnTo>
                  <a:lnTo>
                    <a:pt x="4285019" y="717550"/>
                  </a:lnTo>
                  <a:close/>
                </a:path>
              </a:pathLst>
            </a:custGeom>
            <a:solidFill>
              <a:srgbClr val="BDF3FF"/>
            </a:solidFill>
          </p:spPr>
          <p:txBody>
            <a:bodyPr/>
            <a:lstStyle/>
            <a:p>
              <a:endParaRPr lang="en-US"/>
            </a:p>
          </p:txBody>
        </p:sp>
      </p:grpSp>
      <p:grpSp>
        <p:nvGrpSpPr>
          <p:cNvPr id="4" name="Group 4"/>
          <p:cNvGrpSpPr/>
          <p:nvPr/>
        </p:nvGrpSpPr>
        <p:grpSpPr>
          <a:xfrm>
            <a:off x="1573920" y="1376831"/>
            <a:ext cx="15230485" cy="7251241"/>
            <a:chOff x="0" y="0"/>
            <a:chExt cx="13396969" cy="6378303"/>
          </a:xfrm>
        </p:grpSpPr>
        <p:sp>
          <p:nvSpPr>
            <p:cNvPr id="5" name="Freeform 5"/>
            <p:cNvSpPr/>
            <p:nvPr/>
          </p:nvSpPr>
          <p:spPr>
            <a:xfrm>
              <a:off x="0" y="0"/>
              <a:ext cx="13396970" cy="6378303"/>
            </a:xfrm>
            <a:custGeom>
              <a:avLst/>
              <a:gdLst/>
              <a:ahLst/>
              <a:cxnLst/>
              <a:rect l="l" t="t" r="r" b="b"/>
              <a:pathLst>
                <a:path w="13396970" h="6378303">
                  <a:moveTo>
                    <a:pt x="0" y="6227173"/>
                  </a:moveTo>
                  <a:lnTo>
                    <a:pt x="4285019" y="6227173"/>
                  </a:lnTo>
                  <a:lnTo>
                    <a:pt x="4285019" y="6378303"/>
                  </a:lnTo>
                  <a:lnTo>
                    <a:pt x="0" y="6378303"/>
                  </a:lnTo>
                  <a:lnTo>
                    <a:pt x="0" y="6227173"/>
                  </a:lnTo>
                  <a:close/>
                  <a:moveTo>
                    <a:pt x="4285019" y="6227173"/>
                  </a:moveTo>
                  <a:lnTo>
                    <a:pt x="13252190" y="6227173"/>
                  </a:lnTo>
                  <a:lnTo>
                    <a:pt x="13252190" y="6378303"/>
                  </a:lnTo>
                  <a:lnTo>
                    <a:pt x="4285019" y="6378303"/>
                  </a:lnTo>
                  <a:lnTo>
                    <a:pt x="4285019" y="6227173"/>
                  </a:lnTo>
                  <a:close/>
                  <a:moveTo>
                    <a:pt x="13252190" y="6227173"/>
                  </a:moveTo>
                  <a:lnTo>
                    <a:pt x="13396970" y="6227173"/>
                  </a:lnTo>
                  <a:lnTo>
                    <a:pt x="13396970" y="6378303"/>
                  </a:lnTo>
                  <a:lnTo>
                    <a:pt x="13252190" y="6378303"/>
                  </a:lnTo>
                  <a:lnTo>
                    <a:pt x="13252190" y="6227173"/>
                  </a:lnTo>
                  <a:close/>
                  <a:moveTo>
                    <a:pt x="4285019" y="584200"/>
                  </a:moveTo>
                  <a:cubicBezTo>
                    <a:pt x="4190029" y="584200"/>
                    <a:pt x="4112711" y="539750"/>
                    <a:pt x="4112711" y="483870"/>
                  </a:cubicBezTo>
                  <a:lnTo>
                    <a:pt x="4112711" y="100330"/>
                  </a:lnTo>
                  <a:cubicBezTo>
                    <a:pt x="4112711" y="45720"/>
                    <a:pt x="4035394" y="0"/>
                    <a:pt x="3938195" y="0"/>
                  </a:cubicBezTo>
                  <a:lnTo>
                    <a:pt x="878630" y="0"/>
                  </a:lnTo>
                  <a:cubicBezTo>
                    <a:pt x="783640" y="0"/>
                    <a:pt x="704113" y="44450"/>
                    <a:pt x="704113" y="100330"/>
                  </a:cubicBezTo>
                  <a:lnTo>
                    <a:pt x="704113" y="485140"/>
                  </a:lnTo>
                  <a:cubicBezTo>
                    <a:pt x="704113" y="539750"/>
                    <a:pt x="626796" y="585470"/>
                    <a:pt x="529597" y="585470"/>
                  </a:cubicBezTo>
                  <a:lnTo>
                    <a:pt x="0" y="585470"/>
                  </a:lnTo>
                  <a:lnTo>
                    <a:pt x="0" y="718820"/>
                  </a:lnTo>
                  <a:lnTo>
                    <a:pt x="4285019" y="718820"/>
                  </a:lnTo>
                  <a:lnTo>
                    <a:pt x="4285019" y="584200"/>
                  </a:lnTo>
                  <a:close/>
                  <a:moveTo>
                    <a:pt x="7344583" y="584200"/>
                  </a:moveTo>
                  <a:lnTo>
                    <a:pt x="4287228" y="584200"/>
                  </a:lnTo>
                  <a:lnTo>
                    <a:pt x="4287228" y="717550"/>
                  </a:lnTo>
                  <a:lnTo>
                    <a:pt x="13253459" y="717550"/>
                  </a:lnTo>
                  <a:lnTo>
                    <a:pt x="13253459" y="584200"/>
                  </a:lnTo>
                  <a:lnTo>
                    <a:pt x="7344583" y="584200"/>
                  </a:lnTo>
                  <a:close/>
                  <a:moveTo>
                    <a:pt x="0" y="717550"/>
                  </a:moveTo>
                  <a:lnTo>
                    <a:pt x="4285019" y="717550"/>
                  </a:lnTo>
                  <a:lnTo>
                    <a:pt x="4285019" y="6227173"/>
                  </a:lnTo>
                  <a:lnTo>
                    <a:pt x="0" y="6227173"/>
                  </a:lnTo>
                  <a:lnTo>
                    <a:pt x="0" y="717550"/>
                  </a:lnTo>
                  <a:close/>
                  <a:moveTo>
                    <a:pt x="13252190" y="584200"/>
                  </a:moveTo>
                  <a:lnTo>
                    <a:pt x="13396970" y="584200"/>
                  </a:lnTo>
                  <a:lnTo>
                    <a:pt x="13396970" y="717550"/>
                  </a:lnTo>
                  <a:lnTo>
                    <a:pt x="13252190" y="717550"/>
                  </a:lnTo>
                  <a:lnTo>
                    <a:pt x="13252190" y="584200"/>
                  </a:lnTo>
                  <a:close/>
                  <a:moveTo>
                    <a:pt x="13252190" y="717550"/>
                  </a:moveTo>
                  <a:lnTo>
                    <a:pt x="13396970" y="717550"/>
                  </a:lnTo>
                  <a:lnTo>
                    <a:pt x="13396970" y="6227173"/>
                  </a:lnTo>
                  <a:lnTo>
                    <a:pt x="13252190" y="6227173"/>
                  </a:lnTo>
                  <a:lnTo>
                    <a:pt x="13252190" y="717550"/>
                  </a:lnTo>
                  <a:close/>
                  <a:moveTo>
                    <a:pt x="4285019" y="717550"/>
                  </a:moveTo>
                  <a:lnTo>
                    <a:pt x="4285019" y="6227173"/>
                  </a:lnTo>
                  <a:lnTo>
                    <a:pt x="13252190" y="6227173"/>
                  </a:lnTo>
                  <a:lnTo>
                    <a:pt x="13252190" y="717550"/>
                  </a:lnTo>
                  <a:lnTo>
                    <a:pt x="4285019" y="717550"/>
                  </a:lnTo>
                  <a:close/>
                </a:path>
              </a:pathLst>
            </a:custGeom>
            <a:solidFill>
              <a:srgbClr val="FDBFD5"/>
            </a:solidFill>
          </p:spPr>
          <p:txBody>
            <a:bodyPr/>
            <a:lstStyle/>
            <a:p>
              <a:endParaRPr lang="en-US"/>
            </a:p>
          </p:txBody>
        </p:sp>
      </p:grpSp>
      <p:grpSp>
        <p:nvGrpSpPr>
          <p:cNvPr id="6" name="Group 6"/>
          <p:cNvGrpSpPr/>
          <p:nvPr/>
        </p:nvGrpSpPr>
        <p:grpSpPr>
          <a:xfrm>
            <a:off x="1076325" y="1936842"/>
            <a:ext cx="15230485" cy="7251241"/>
            <a:chOff x="0" y="0"/>
            <a:chExt cx="13396969" cy="6378303"/>
          </a:xfrm>
        </p:grpSpPr>
        <p:sp>
          <p:nvSpPr>
            <p:cNvPr id="7" name="Freeform 7"/>
            <p:cNvSpPr/>
            <p:nvPr/>
          </p:nvSpPr>
          <p:spPr>
            <a:xfrm>
              <a:off x="0" y="0"/>
              <a:ext cx="13396970" cy="6378303"/>
            </a:xfrm>
            <a:custGeom>
              <a:avLst/>
              <a:gdLst/>
              <a:ahLst/>
              <a:cxnLst/>
              <a:rect l="l" t="t" r="r" b="b"/>
              <a:pathLst>
                <a:path w="13396970" h="6378303">
                  <a:moveTo>
                    <a:pt x="0" y="6227173"/>
                  </a:moveTo>
                  <a:lnTo>
                    <a:pt x="4285019" y="6227173"/>
                  </a:lnTo>
                  <a:lnTo>
                    <a:pt x="4285019" y="6378303"/>
                  </a:lnTo>
                  <a:lnTo>
                    <a:pt x="0" y="6378303"/>
                  </a:lnTo>
                  <a:lnTo>
                    <a:pt x="0" y="6227173"/>
                  </a:lnTo>
                  <a:close/>
                  <a:moveTo>
                    <a:pt x="4285019" y="6227173"/>
                  </a:moveTo>
                  <a:lnTo>
                    <a:pt x="13252190" y="6227173"/>
                  </a:lnTo>
                  <a:lnTo>
                    <a:pt x="13252190" y="6378303"/>
                  </a:lnTo>
                  <a:lnTo>
                    <a:pt x="4285019" y="6378303"/>
                  </a:lnTo>
                  <a:lnTo>
                    <a:pt x="4285019" y="6227173"/>
                  </a:lnTo>
                  <a:close/>
                  <a:moveTo>
                    <a:pt x="13252190" y="6227173"/>
                  </a:moveTo>
                  <a:lnTo>
                    <a:pt x="13396970" y="6227173"/>
                  </a:lnTo>
                  <a:lnTo>
                    <a:pt x="13396970" y="6378303"/>
                  </a:lnTo>
                  <a:lnTo>
                    <a:pt x="13252190" y="6378303"/>
                  </a:lnTo>
                  <a:lnTo>
                    <a:pt x="13252190" y="6227173"/>
                  </a:lnTo>
                  <a:close/>
                  <a:moveTo>
                    <a:pt x="4285019" y="584200"/>
                  </a:moveTo>
                  <a:cubicBezTo>
                    <a:pt x="4190029" y="584200"/>
                    <a:pt x="4112711" y="539750"/>
                    <a:pt x="4112711" y="483870"/>
                  </a:cubicBezTo>
                  <a:lnTo>
                    <a:pt x="4112711" y="100330"/>
                  </a:lnTo>
                  <a:cubicBezTo>
                    <a:pt x="4112711" y="45720"/>
                    <a:pt x="4035394" y="0"/>
                    <a:pt x="3938195" y="0"/>
                  </a:cubicBezTo>
                  <a:lnTo>
                    <a:pt x="878630" y="0"/>
                  </a:lnTo>
                  <a:cubicBezTo>
                    <a:pt x="783640" y="0"/>
                    <a:pt x="704113" y="44450"/>
                    <a:pt x="704113" y="100330"/>
                  </a:cubicBezTo>
                  <a:lnTo>
                    <a:pt x="704113" y="485140"/>
                  </a:lnTo>
                  <a:cubicBezTo>
                    <a:pt x="704113" y="539750"/>
                    <a:pt x="626796" y="585470"/>
                    <a:pt x="529597" y="585470"/>
                  </a:cubicBezTo>
                  <a:lnTo>
                    <a:pt x="0" y="585470"/>
                  </a:lnTo>
                  <a:lnTo>
                    <a:pt x="0" y="718820"/>
                  </a:lnTo>
                  <a:lnTo>
                    <a:pt x="4285019" y="718820"/>
                  </a:lnTo>
                  <a:lnTo>
                    <a:pt x="4285019" y="584200"/>
                  </a:lnTo>
                  <a:close/>
                  <a:moveTo>
                    <a:pt x="7344583" y="584200"/>
                  </a:moveTo>
                  <a:lnTo>
                    <a:pt x="4287228" y="584200"/>
                  </a:lnTo>
                  <a:lnTo>
                    <a:pt x="4287228" y="717550"/>
                  </a:lnTo>
                  <a:lnTo>
                    <a:pt x="13253459" y="717550"/>
                  </a:lnTo>
                  <a:lnTo>
                    <a:pt x="13253459" y="584200"/>
                  </a:lnTo>
                  <a:lnTo>
                    <a:pt x="7344583" y="584200"/>
                  </a:lnTo>
                  <a:close/>
                  <a:moveTo>
                    <a:pt x="0" y="717550"/>
                  </a:moveTo>
                  <a:lnTo>
                    <a:pt x="4285019" y="717550"/>
                  </a:lnTo>
                  <a:lnTo>
                    <a:pt x="4285019" y="6227173"/>
                  </a:lnTo>
                  <a:lnTo>
                    <a:pt x="0" y="6227173"/>
                  </a:lnTo>
                  <a:lnTo>
                    <a:pt x="0" y="717550"/>
                  </a:lnTo>
                  <a:close/>
                  <a:moveTo>
                    <a:pt x="13252190" y="584200"/>
                  </a:moveTo>
                  <a:lnTo>
                    <a:pt x="13396970" y="584200"/>
                  </a:lnTo>
                  <a:lnTo>
                    <a:pt x="13396970" y="717550"/>
                  </a:lnTo>
                  <a:lnTo>
                    <a:pt x="13252190" y="717550"/>
                  </a:lnTo>
                  <a:lnTo>
                    <a:pt x="13252190" y="584200"/>
                  </a:lnTo>
                  <a:close/>
                  <a:moveTo>
                    <a:pt x="13252190" y="717550"/>
                  </a:moveTo>
                  <a:lnTo>
                    <a:pt x="13396970" y="717550"/>
                  </a:lnTo>
                  <a:lnTo>
                    <a:pt x="13396970" y="6227173"/>
                  </a:lnTo>
                  <a:lnTo>
                    <a:pt x="13252190" y="6227173"/>
                  </a:lnTo>
                  <a:lnTo>
                    <a:pt x="13252190" y="717550"/>
                  </a:lnTo>
                  <a:close/>
                  <a:moveTo>
                    <a:pt x="4285019" y="717550"/>
                  </a:moveTo>
                  <a:lnTo>
                    <a:pt x="4285019" y="6227173"/>
                  </a:lnTo>
                  <a:lnTo>
                    <a:pt x="13252190" y="6227173"/>
                  </a:lnTo>
                  <a:lnTo>
                    <a:pt x="13252190" y="717550"/>
                  </a:lnTo>
                  <a:lnTo>
                    <a:pt x="4285019" y="717550"/>
                  </a:lnTo>
                  <a:close/>
                </a:path>
              </a:pathLst>
            </a:custGeom>
            <a:solidFill>
              <a:srgbClr val="FFE6EF"/>
            </a:solidFill>
          </p:spPr>
          <p:txBody>
            <a:bodyPr/>
            <a:lstStyle/>
            <a:p>
              <a:endParaRPr lang="en-US"/>
            </a:p>
          </p:txBody>
        </p:sp>
      </p:grpSp>
      <p:sp>
        <p:nvSpPr>
          <p:cNvPr id="8" name="Freeform 8"/>
          <p:cNvSpPr/>
          <p:nvPr/>
        </p:nvSpPr>
        <p:spPr>
          <a:xfrm>
            <a:off x="3260427" y="6740260"/>
            <a:ext cx="3262534" cy="3155760"/>
          </a:xfrm>
          <a:custGeom>
            <a:avLst/>
            <a:gdLst/>
            <a:ahLst/>
            <a:cxnLst/>
            <a:rect l="l" t="t" r="r" b="b"/>
            <a:pathLst>
              <a:path w="3262534" h="3155760">
                <a:moveTo>
                  <a:pt x="0" y="0"/>
                </a:moveTo>
                <a:lnTo>
                  <a:pt x="3262534" y="0"/>
                </a:lnTo>
                <a:lnTo>
                  <a:pt x="3262534" y="3155760"/>
                </a:lnTo>
                <a:lnTo>
                  <a:pt x="0" y="3155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6568568" y="3267384"/>
            <a:ext cx="8896231" cy="4693746"/>
          </a:xfrm>
          <a:prstGeom prst="rect">
            <a:avLst/>
          </a:prstGeom>
        </p:spPr>
        <p:txBody>
          <a:bodyPr lIns="0" tIns="0" rIns="0" bIns="0" rtlCol="0" anchor="t">
            <a:spAutoFit/>
          </a:bodyPr>
          <a:lstStyle/>
          <a:p>
            <a:pPr>
              <a:lnSpc>
                <a:spcPts val="5308"/>
              </a:lnSpc>
            </a:pPr>
            <a:endParaRPr/>
          </a:p>
          <a:p>
            <a:pPr marL="0" lvl="0" indent="0">
              <a:lnSpc>
                <a:spcPts val="5308"/>
              </a:lnSpc>
            </a:pPr>
            <a:r>
              <a:rPr lang="en-US" sz="3791">
                <a:solidFill>
                  <a:srgbClr val="000000"/>
                </a:solidFill>
                <a:latin typeface="Arialle"/>
              </a:rPr>
              <a:t>After experimenting with three different k sizes and analyzing visuals and evaluation methods, we determined that our dataset is best represented by 2 clusters, with minimal overlap between them.</a:t>
            </a:r>
          </a:p>
        </p:txBody>
      </p:sp>
      <p:sp>
        <p:nvSpPr>
          <p:cNvPr id="10" name="TextBox 10"/>
          <p:cNvSpPr txBox="1"/>
          <p:nvPr/>
        </p:nvSpPr>
        <p:spPr>
          <a:xfrm>
            <a:off x="0" y="2444292"/>
            <a:ext cx="6568568" cy="1409700"/>
          </a:xfrm>
          <a:prstGeom prst="rect">
            <a:avLst/>
          </a:prstGeom>
        </p:spPr>
        <p:txBody>
          <a:bodyPr lIns="0" tIns="0" rIns="0" bIns="0" rtlCol="0" anchor="t">
            <a:spAutoFit/>
          </a:bodyPr>
          <a:lstStyle/>
          <a:p>
            <a:pPr marL="0" lvl="0" indent="0" algn="ctr">
              <a:lnSpc>
                <a:spcPts val="10800"/>
              </a:lnSpc>
            </a:pPr>
            <a:r>
              <a:rPr lang="en-US" sz="9000">
                <a:solidFill>
                  <a:srgbClr val="000000"/>
                </a:solidFill>
                <a:latin typeface="Arialle"/>
              </a:rPr>
              <a:t>Findings</a:t>
            </a:r>
          </a:p>
        </p:txBody>
      </p:sp>
      <p:sp>
        <p:nvSpPr>
          <p:cNvPr id="11" name="Freeform 11"/>
          <p:cNvSpPr/>
          <p:nvPr/>
        </p:nvSpPr>
        <p:spPr>
          <a:xfrm>
            <a:off x="12552369" y="806113"/>
            <a:ext cx="3744916" cy="1525202"/>
          </a:xfrm>
          <a:custGeom>
            <a:avLst/>
            <a:gdLst/>
            <a:ahLst/>
            <a:cxnLst/>
            <a:rect l="l" t="t" r="r" b="b"/>
            <a:pathLst>
              <a:path w="3744916" h="1525202">
                <a:moveTo>
                  <a:pt x="0" y="0"/>
                </a:moveTo>
                <a:lnTo>
                  <a:pt x="3744916" y="0"/>
                </a:lnTo>
                <a:lnTo>
                  <a:pt x="3744916" y="1525202"/>
                </a:lnTo>
                <a:lnTo>
                  <a:pt x="0" y="15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8FB"/>
        </a:solidFill>
        <a:effectLst/>
      </p:bgPr>
    </p:bg>
    <p:spTree>
      <p:nvGrpSpPr>
        <p:cNvPr id="1" name=""/>
        <p:cNvGrpSpPr/>
        <p:nvPr/>
      </p:nvGrpSpPr>
      <p:grpSpPr>
        <a:xfrm>
          <a:off x="0" y="0"/>
          <a:ext cx="0" cy="0"/>
          <a:chOff x="0" y="0"/>
          <a:chExt cx="0" cy="0"/>
        </a:xfrm>
      </p:grpSpPr>
      <p:sp>
        <p:nvSpPr>
          <p:cNvPr id="2" name="Freeform 2"/>
          <p:cNvSpPr/>
          <p:nvPr/>
        </p:nvSpPr>
        <p:spPr>
          <a:xfrm>
            <a:off x="9352668" y="3781203"/>
            <a:ext cx="8402530" cy="6248427"/>
          </a:xfrm>
          <a:custGeom>
            <a:avLst/>
            <a:gdLst/>
            <a:ahLst/>
            <a:cxnLst/>
            <a:rect l="l" t="t" r="r" b="b"/>
            <a:pathLst>
              <a:path w="8402530" h="6248427">
                <a:moveTo>
                  <a:pt x="0" y="0"/>
                </a:moveTo>
                <a:lnTo>
                  <a:pt x="8402530" y="0"/>
                </a:lnTo>
                <a:lnTo>
                  <a:pt x="8402530" y="6248426"/>
                </a:lnTo>
                <a:lnTo>
                  <a:pt x="0" y="6248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881366" y="7556115"/>
            <a:ext cx="6546866" cy="1702185"/>
          </a:xfrm>
          <a:custGeom>
            <a:avLst/>
            <a:gdLst/>
            <a:ahLst/>
            <a:cxnLst/>
            <a:rect l="l" t="t" r="r" b="b"/>
            <a:pathLst>
              <a:path w="6546866" h="1702185">
                <a:moveTo>
                  <a:pt x="0" y="0"/>
                </a:moveTo>
                <a:lnTo>
                  <a:pt x="6546866" y="0"/>
                </a:lnTo>
                <a:lnTo>
                  <a:pt x="6546866" y="1702185"/>
                </a:lnTo>
                <a:lnTo>
                  <a:pt x="0" y="17021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5112010" y="1981679"/>
            <a:ext cx="3219991" cy="1809049"/>
          </a:xfrm>
          <a:custGeom>
            <a:avLst/>
            <a:gdLst/>
            <a:ahLst/>
            <a:cxnLst/>
            <a:rect l="l" t="t" r="r" b="b"/>
            <a:pathLst>
              <a:path w="3219991" h="1809049">
                <a:moveTo>
                  <a:pt x="0" y="0"/>
                </a:moveTo>
                <a:lnTo>
                  <a:pt x="3219991" y="0"/>
                </a:lnTo>
                <a:lnTo>
                  <a:pt x="3219991" y="1809049"/>
                </a:lnTo>
                <a:lnTo>
                  <a:pt x="0" y="18090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572790" y="290939"/>
            <a:ext cx="8402530" cy="6248427"/>
          </a:xfrm>
          <a:custGeom>
            <a:avLst/>
            <a:gdLst/>
            <a:ahLst/>
            <a:cxnLst/>
            <a:rect l="l" t="t" r="r" b="b"/>
            <a:pathLst>
              <a:path w="8402530" h="6248427">
                <a:moveTo>
                  <a:pt x="0" y="0"/>
                </a:moveTo>
                <a:lnTo>
                  <a:pt x="8402530" y="0"/>
                </a:lnTo>
                <a:lnTo>
                  <a:pt x="8402530" y="6248426"/>
                </a:lnTo>
                <a:lnTo>
                  <a:pt x="0" y="6248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794962" y="395786"/>
            <a:ext cx="7977561" cy="6038731"/>
          </a:xfrm>
          <a:custGeom>
            <a:avLst/>
            <a:gdLst/>
            <a:ahLst/>
            <a:cxnLst/>
            <a:rect l="l" t="t" r="r" b="b"/>
            <a:pathLst>
              <a:path w="7977561" h="6038731">
                <a:moveTo>
                  <a:pt x="0" y="0"/>
                </a:moveTo>
                <a:lnTo>
                  <a:pt x="7977561" y="0"/>
                </a:lnTo>
                <a:lnTo>
                  <a:pt x="7977561" y="6038731"/>
                </a:lnTo>
                <a:lnTo>
                  <a:pt x="0" y="6038731"/>
                </a:lnTo>
                <a:lnTo>
                  <a:pt x="0" y="0"/>
                </a:lnTo>
                <a:close/>
              </a:path>
            </a:pathLst>
          </a:custGeom>
          <a:blipFill>
            <a:blip r:embed="rId8"/>
            <a:stretch>
              <a:fillRect t="-121" b="-121"/>
            </a:stretch>
          </a:blipFill>
        </p:spPr>
        <p:txBody>
          <a:bodyPr/>
          <a:lstStyle/>
          <a:p>
            <a:endParaRPr lang="en-US"/>
          </a:p>
        </p:txBody>
      </p:sp>
      <p:sp>
        <p:nvSpPr>
          <p:cNvPr id="7" name="Freeform 7"/>
          <p:cNvSpPr/>
          <p:nvPr/>
        </p:nvSpPr>
        <p:spPr>
          <a:xfrm>
            <a:off x="9600617" y="3930592"/>
            <a:ext cx="7906632" cy="5949649"/>
          </a:xfrm>
          <a:custGeom>
            <a:avLst/>
            <a:gdLst/>
            <a:ahLst/>
            <a:cxnLst/>
            <a:rect l="l" t="t" r="r" b="b"/>
            <a:pathLst>
              <a:path w="7906632" h="5949649">
                <a:moveTo>
                  <a:pt x="0" y="0"/>
                </a:moveTo>
                <a:lnTo>
                  <a:pt x="7906632" y="0"/>
                </a:lnTo>
                <a:lnTo>
                  <a:pt x="7906632" y="5949649"/>
                </a:lnTo>
                <a:lnTo>
                  <a:pt x="0" y="5949649"/>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nk background with text and words">
            <a:extLst>
              <a:ext uri="{FF2B5EF4-FFF2-40B4-BE49-F238E27FC236}">
                <a16:creationId xmlns:a16="http://schemas.microsoft.com/office/drawing/2014/main" id="{C9018A2D-1DF8-FA23-6517-0DB4D361B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399515" cy="10287000"/>
          </a:xfrm>
          <a:prstGeom prst="rect">
            <a:avLst/>
          </a:prstGeom>
        </p:spPr>
      </p:pic>
    </p:spTree>
    <p:extLst>
      <p:ext uri="{BB962C8B-B14F-4D97-AF65-F5344CB8AC3E}">
        <p14:creationId xmlns:p14="http://schemas.microsoft.com/office/powerpoint/2010/main" val="3836450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E6EF"/>
        </a:solidFill>
        <a:effectLst/>
      </p:bgPr>
    </p:bg>
    <p:spTree>
      <p:nvGrpSpPr>
        <p:cNvPr id="1" name=""/>
        <p:cNvGrpSpPr/>
        <p:nvPr/>
      </p:nvGrpSpPr>
      <p:grpSpPr>
        <a:xfrm>
          <a:off x="0" y="0"/>
          <a:ext cx="0" cy="0"/>
          <a:chOff x="0" y="0"/>
          <a:chExt cx="0" cy="0"/>
        </a:xfrm>
      </p:grpSpPr>
      <p:sp>
        <p:nvSpPr>
          <p:cNvPr id="2" name="Freeform 2"/>
          <p:cNvSpPr/>
          <p:nvPr/>
        </p:nvSpPr>
        <p:spPr>
          <a:xfrm flipH="1">
            <a:off x="-1909319" y="1133450"/>
            <a:ext cx="5446713" cy="2366844"/>
          </a:xfrm>
          <a:custGeom>
            <a:avLst/>
            <a:gdLst/>
            <a:ahLst/>
            <a:cxnLst/>
            <a:rect l="l" t="t" r="r" b="b"/>
            <a:pathLst>
              <a:path w="5446713" h="2366844">
                <a:moveTo>
                  <a:pt x="5446713" y="0"/>
                </a:moveTo>
                <a:lnTo>
                  <a:pt x="0" y="0"/>
                </a:lnTo>
                <a:lnTo>
                  <a:pt x="0" y="2366845"/>
                </a:lnTo>
                <a:lnTo>
                  <a:pt x="5446713" y="2366845"/>
                </a:lnTo>
                <a:lnTo>
                  <a:pt x="544671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168013" y="855047"/>
            <a:ext cx="7856724" cy="2942700"/>
          </a:xfrm>
          <a:custGeom>
            <a:avLst/>
            <a:gdLst/>
            <a:ahLst/>
            <a:cxnLst/>
            <a:rect l="l" t="t" r="r" b="b"/>
            <a:pathLst>
              <a:path w="7856724" h="2942700">
                <a:moveTo>
                  <a:pt x="0" y="0"/>
                </a:moveTo>
                <a:lnTo>
                  <a:pt x="7856724" y="0"/>
                </a:lnTo>
                <a:lnTo>
                  <a:pt x="7856724" y="2942701"/>
                </a:lnTo>
                <a:lnTo>
                  <a:pt x="0" y="2942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4994831" y="-1247454"/>
            <a:ext cx="4185360" cy="3858141"/>
          </a:xfrm>
          <a:custGeom>
            <a:avLst/>
            <a:gdLst/>
            <a:ahLst/>
            <a:cxnLst/>
            <a:rect l="l" t="t" r="r" b="b"/>
            <a:pathLst>
              <a:path w="4185360" h="3858141">
                <a:moveTo>
                  <a:pt x="0" y="0"/>
                </a:moveTo>
                <a:lnTo>
                  <a:pt x="4185360" y="0"/>
                </a:lnTo>
                <a:lnTo>
                  <a:pt x="4185360" y="3858141"/>
                </a:lnTo>
                <a:lnTo>
                  <a:pt x="0" y="3858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5793039" y="1773945"/>
            <a:ext cx="6663823" cy="1238256"/>
          </a:xfrm>
          <a:prstGeom prst="rect">
            <a:avLst/>
          </a:prstGeom>
        </p:spPr>
        <p:txBody>
          <a:bodyPr lIns="0" tIns="0" rIns="0" bIns="0" rtlCol="0" anchor="t">
            <a:spAutoFit/>
          </a:bodyPr>
          <a:lstStyle/>
          <a:p>
            <a:pPr marL="0" lvl="0" indent="0" algn="ctr">
              <a:lnSpc>
                <a:spcPts val="9000"/>
              </a:lnSpc>
            </a:pPr>
            <a:r>
              <a:rPr lang="en-US" sz="9000">
                <a:solidFill>
                  <a:srgbClr val="000000"/>
                </a:solidFill>
                <a:latin typeface="Arialle"/>
              </a:rPr>
              <a:t>Our Team</a:t>
            </a:r>
          </a:p>
        </p:txBody>
      </p:sp>
      <p:sp>
        <p:nvSpPr>
          <p:cNvPr id="6" name="TextBox 6"/>
          <p:cNvSpPr txBox="1"/>
          <p:nvPr/>
        </p:nvSpPr>
        <p:spPr>
          <a:xfrm>
            <a:off x="1262700" y="8375308"/>
            <a:ext cx="4549389" cy="419101"/>
          </a:xfrm>
          <a:prstGeom prst="rect">
            <a:avLst/>
          </a:prstGeom>
        </p:spPr>
        <p:txBody>
          <a:bodyPr lIns="0" tIns="0" rIns="0" bIns="0" rtlCol="0" anchor="t">
            <a:spAutoFit/>
          </a:bodyPr>
          <a:lstStyle/>
          <a:p>
            <a:pPr marL="0" lvl="0" indent="0" algn="ctr">
              <a:lnSpc>
                <a:spcPts val="3000"/>
              </a:lnSpc>
            </a:pPr>
            <a:r>
              <a:rPr lang="en-US" sz="3000">
                <a:solidFill>
                  <a:srgbClr val="000000"/>
                </a:solidFill>
                <a:latin typeface="Arialle Bold"/>
              </a:rPr>
              <a:t>SHAHAD ALHADDAD</a:t>
            </a:r>
          </a:p>
        </p:txBody>
      </p:sp>
      <p:sp>
        <p:nvSpPr>
          <p:cNvPr id="7" name="TextBox 7"/>
          <p:cNvSpPr txBox="1"/>
          <p:nvPr/>
        </p:nvSpPr>
        <p:spPr>
          <a:xfrm>
            <a:off x="6893882" y="8375308"/>
            <a:ext cx="4549389" cy="419101"/>
          </a:xfrm>
          <a:prstGeom prst="rect">
            <a:avLst/>
          </a:prstGeom>
        </p:spPr>
        <p:txBody>
          <a:bodyPr lIns="0" tIns="0" rIns="0" bIns="0" rtlCol="0" anchor="t">
            <a:spAutoFit/>
          </a:bodyPr>
          <a:lstStyle/>
          <a:p>
            <a:pPr marL="0" lvl="0" indent="0" algn="ctr">
              <a:lnSpc>
                <a:spcPts val="3000"/>
              </a:lnSpc>
            </a:pPr>
            <a:r>
              <a:rPr lang="en-US" sz="3000">
                <a:solidFill>
                  <a:srgbClr val="000000"/>
                </a:solidFill>
                <a:latin typeface="Arialle Bold"/>
              </a:rPr>
              <a:t>LINA ALBARRAK</a:t>
            </a:r>
          </a:p>
        </p:txBody>
      </p:sp>
      <p:sp>
        <p:nvSpPr>
          <p:cNvPr id="8" name="TextBox 8"/>
          <p:cNvSpPr txBox="1"/>
          <p:nvPr/>
        </p:nvSpPr>
        <p:spPr>
          <a:xfrm>
            <a:off x="12475911" y="8375308"/>
            <a:ext cx="4549389" cy="419101"/>
          </a:xfrm>
          <a:prstGeom prst="rect">
            <a:avLst/>
          </a:prstGeom>
        </p:spPr>
        <p:txBody>
          <a:bodyPr lIns="0" tIns="0" rIns="0" bIns="0" rtlCol="0" anchor="t">
            <a:spAutoFit/>
          </a:bodyPr>
          <a:lstStyle/>
          <a:p>
            <a:pPr marL="0" lvl="0" indent="0" algn="ctr">
              <a:lnSpc>
                <a:spcPts val="3000"/>
              </a:lnSpc>
            </a:pPr>
            <a:r>
              <a:rPr lang="en-US" sz="3000">
                <a:solidFill>
                  <a:srgbClr val="000000"/>
                </a:solidFill>
                <a:latin typeface="Arialle Bold"/>
              </a:rPr>
              <a:t>WEJOUD ALKHASHLAN </a:t>
            </a:r>
          </a:p>
        </p:txBody>
      </p:sp>
      <p:sp>
        <p:nvSpPr>
          <p:cNvPr id="9" name="TextBox 9"/>
          <p:cNvSpPr txBox="1"/>
          <p:nvPr/>
        </p:nvSpPr>
        <p:spPr>
          <a:xfrm>
            <a:off x="1262700" y="8961119"/>
            <a:ext cx="4549389" cy="382906"/>
          </a:xfrm>
          <a:prstGeom prst="rect">
            <a:avLst/>
          </a:prstGeom>
        </p:spPr>
        <p:txBody>
          <a:bodyPr lIns="0" tIns="0" rIns="0" bIns="0" rtlCol="0" anchor="t">
            <a:spAutoFit/>
          </a:bodyPr>
          <a:lstStyle/>
          <a:p>
            <a:pPr marL="0" lvl="0" indent="0" algn="ctr">
              <a:lnSpc>
                <a:spcPts val="2700"/>
              </a:lnSpc>
            </a:pPr>
            <a:r>
              <a:rPr lang="en-US" sz="2700">
                <a:solidFill>
                  <a:srgbClr val="000000"/>
                </a:solidFill>
                <a:latin typeface="Arialle"/>
              </a:rPr>
              <a:t>443203031</a:t>
            </a:r>
          </a:p>
        </p:txBody>
      </p:sp>
      <p:sp>
        <p:nvSpPr>
          <p:cNvPr id="10" name="TextBox 10"/>
          <p:cNvSpPr txBox="1"/>
          <p:nvPr/>
        </p:nvSpPr>
        <p:spPr>
          <a:xfrm>
            <a:off x="6893882" y="8961119"/>
            <a:ext cx="4549389" cy="382906"/>
          </a:xfrm>
          <a:prstGeom prst="rect">
            <a:avLst/>
          </a:prstGeom>
        </p:spPr>
        <p:txBody>
          <a:bodyPr lIns="0" tIns="0" rIns="0" bIns="0" rtlCol="0" anchor="t">
            <a:spAutoFit/>
          </a:bodyPr>
          <a:lstStyle/>
          <a:p>
            <a:pPr marL="0" lvl="0" indent="0" algn="ctr">
              <a:lnSpc>
                <a:spcPts val="2700"/>
              </a:lnSpc>
            </a:pPr>
            <a:r>
              <a:rPr lang="en-US" sz="2700">
                <a:solidFill>
                  <a:srgbClr val="000000"/>
                </a:solidFill>
                <a:latin typeface="Arialle"/>
              </a:rPr>
              <a:t>443200557</a:t>
            </a:r>
          </a:p>
        </p:txBody>
      </p:sp>
      <p:sp>
        <p:nvSpPr>
          <p:cNvPr id="11" name="TextBox 11"/>
          <p:cNvSpPr txBox="1"/>
          <p:nvPr/>
        </p:nvSpPr>
        <p:spPr>
          <a:xfrm>
            <a:off x="12456861" y="8961119"/>
            <a:ext cx="4549389" cy="382906"/>
          </a:xfrm>
          <a:prstGeom prst="rect">
            <a:avLst/>
          </a:prstGeom>
        </p:spPr>
        <p:txBody>
          <a:bodyPr lIns="0" tIns="0" rIns="0" bIns="0" rtlCol="0" anchor="t">
            <a:spAutoFit/>
          </a:bodyPr>
          <a:lstStyle/>
          <a:p>
            <a:pPr marL="0" lvl="0" indent="0" algn="ctr">
              <a:lnSpc>
                <a:spcPts val="2700"/>
              </a:lnSpc>
            </a:pPr>
            <a:r>
              <a:rPr lang="en-US" sz="2700">
                <a:solidFill>
                  <a:srgbClr val="000000"/>
                </a:solidFill>
                <a:latin typeface="Arialle"/>
              </a:rPr>
              <a:t>442200119</a:t>
            </a:r>
          </a:p>
        </p:txBody>
      </p:sp>
      <p:sp>
        <p:nvSpPr>
          <p:cNvPr id="12" name="TextBox 12"/>
          <p:cNvSpPr txBox="1"/>
          <p:nvPr/>
        </p:nvSpPr>
        <p:spPr>
          <a:xfrm>
            <a:off x="5812089" y="4274503"/>
            <a:ext cx="7102380"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8FB"/>
        </a:solidFill>
        <a:effectLst/>
      </p:bgPr>
    </p:bg>
    <p:spTree>
      <p:nvGrpSpPr>
        <p:cNvPr id="1" name=""/>
        <p:cNvGrpSpPr/>
        <p:nvPr/>
      </p:nvGrpSpPr>
      <p:grpSpPr>
        <a:xfrm>
          <a:off x="0" y="0"/>
          <a:ext cx="0" cy="0"/>
          <a:chOff x="0" y="0"/>
          <a:chExt cx="0" cy="0"/>
        </a:xfrm>
      </p:grpSpPr>
      <p:sp>
        <p:nvSpPr>
          <p:cNvPr id="2" name="Freeform 2"/>
          <p:cNvSpPr/>
          <p:nvPr/>
        </p:nvSpPr>
        <p:spPr>
          <a:xfrm flipH="1">
            <a:off x="7181111" y="-173992"/>
            <a:ext cx="14550350" cy="10634983"/>
          </a:xfrm>
          <a:custGeom>
            <a:avLst/>
            <a:gdLst/>
            <a:ahLst/>
            <a:cxnLst/>
            <a:rect l="l" t="t" r="r" b="b"/>
            <a:pathLst>
              <a:path w="14550350" h="10634983">
                <a:moveTo>
                  <a:pt x="14550350" y="0"/>
                </a:moveTo>
                <a:lnTo>
                  <a:pt x="0" y="0"/>
                </a:lnTo>
                <a:lnTo>
                  <a:pt x="0" y="10634984"/>
                </a:lnTo>
                <a:lnTo>
                  <a:pt x="14550350" y="10634984"/>
                </a:lnTo>
                <a:lnTo>
                  <a:pt x="1455035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75940"/>
            <a:ext cx="2878205" cy="2637156"/>
          </a:xfrm>
          <a:custGeom>
            <a:avLst/>
            <a:gdLst/>
            <a:ahLst/>
            <a:cxnLst/>
            <a:rect l="l" t="t" r="r" b="b"/>
            <a:pathLst>
              <a:path w="2878205" h="2637156">
                <a:moveTo>
                  <a:pt x="0" y="0"/>
                </a:moveTo>
                <a:lnTo>
                  <a:pt x="2878205" y="0"/>
                </a:lnTo>
                <a:lnTo>
                  <a:pt x="2878205" y="2637155"/>
                </a:lnTo>
                <a:lnTo>
                  <a:pt x="0" y="26371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45162" y="4913985"/>
            <a:ext cx="2404176" cy="2585135"/>
          </a:xfrm>
          <a:custGeom>
            <a:avLst/>
            <a:gdLst/>
            <a:ahLst/>
            <a:cxnLst/>
            <a:rect l="l" t="t" r="r" b="b"/>
            <a:pathLst>
              <a:path w="2404176" h="2585135">
                <a:moveTo>
                  <a:pt x="0" y="0"/>
                </a:moveTo>
                <a:lnTo>
                  <a:pt x="2404176" y="0"/>
                </a:lnTo>
                <a:lnTo>
                  <a:pt x="2404176" y="2585135"/>
                </a:lnTo>
                <a:lnTo>
                  <a:pt x="0" y="25851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45162" y="7499120"/>
            <a:ext cx="2787880" cy="2787880"/>
          </a:xfrm>
          <a:custGeom>
            <a:avLst/>
            <a:gdLst/>
            <a:ahLst/>
            <a:cxnLst/>
            <a:rect l="l" t="t" r="r" b="b"/>
            <a:pathLst>
              <a:path w="2787880" h="2787880">
                <a:moveTo>
                  <a:pt x="0" y="0"/>
                </a:moveTo>
                <a:lnTo>
                  <a:pt x="2787881" y="0"/>
                </a:lnTo>
                <a:lnTo>
                  <a:pt x="2787881" y="2787880"/>
                </a:lnTo>
                <a:lnTo>
                  <a:pt x="0" y="27878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0" y="2767493"/>
            <a:ext cx="2024851" cy="2024851"/>
          </a:xfrm>
          <a:custGeom>
            <a:avLst/>
            <a:gdLst/>
            <a:ahLst/>
            <a:cxnLst/>
            <a:rect l="l" t="t" r="r" b="b"/>
            <a:pathLst>
              <a:path w="2024851" h="2024851">
                <a:moveTo>
                  <a:pt x="0" y="0"/>
                </a:moveTo>
                <a:lnTo>
                  <a:pt x="2024851" y="0"/>
                </a:lnTo>
                <a:lnTo>
                  <a:pt x="2024851" y="2024851"/>
                </a:lnTo>
                <a:lnTo>
                  <a:pt x="0" y="20248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TextBox 7"/>
          <p:cNvSpPr txBox="1"/>
          <p:nvPr/>
        </p:nvSpPr>
        <p:spPr>
          <a:xfrm>
            <a:off x="3073165" y="2986568"/>
            <a:ext cx="5325299" cy="1152525"/>
          </a:xfrm>
          <a:prstGeom prst="rect">
            <a:avLst/>
          </a:prstGeom>
        </p:spPr>
        <p:txBody>
          <a:bodyPr lIns="0" tIns="0" rIns="0" bIns="0" rtlCol="0" anchor="t">
            <a:spAutoFit/>
          </a:bodyPr>
          <a:lstStyle/>
          <a:p>
            <a:pPr>
              <a:lnSpc>
                <a:spcPts val="8100"/>
              </a:lnSpc>
            </a:pPr>
            <a:r>
              <a:rPr lang="en-US" sz="9000">
                <a:solidFill>
                  <a:srgbClr val="2B0211"/>
                </a:solidFill>
                <a:latin typeface="Arialle"/>
              </a:rPr>
              <a:t>Problem</a:t>
            </a:r>
          </a:p>
        </p:txBody>
      </p:sp>
      <p:sp>
        <p:nvSpPr>
          <p:cNvPr id="8" name="TextBox 8"/>
          <p:cNvSpPr txBox="1"/>
          <p:nvPr/>
        </p:nvSpPr>
        <p:spPr>
          <a:xfrm>
            <a:off x="8398464" y="1781529"/>
            <a:ext cx="9372072" cy="7111531"/>
          </a:xfrm>
          <a:prstGeom prst="rect">
            <a:avLst/>
          </a:prstGeom>
        </p:spPr>
        <p:txBody>
          <a:bodyPr lIns="0" tIns="0" rIns="0" bIns="0" rtlCol="0" anchor="t">
            <a:spAutoFit/>
          </a:bodyPr>
          <a:lstStyle/>
          <a:p>
            <a:pPr marL="0" lvl="0" indent="0">
              <a:lnSpc>
                <a:spcPts val="4712"/>
              </a:lnSpc>
            </a:pPr>
            <a:r>
              <a:rPr lang="en-US" sz="3365">
                <a:solidFill>
                  <a:srgbClr val="000000"/>
                </a:solidFill>
                <a:latin typeface="Arialle"/>
              </a:rPr>
              <a:t>Understanding vehicle shapes is really important in the real world for things like making traffic flow better and keeping an eye on things. Our project is all about using the shapes of vehicles to figure out if they're cars, vans, or buses. Getting this right is super important for managing traffic, keeping an eye on things with cameras, and planning transportation. We're working on a smart system to make sure we can tell what kind of vehicle is which, making everything run smoother in industries that need to know exactly what kind of vehicles are around.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6EF"/>
        </a:solidFill>
        <a:effectLst/>
      </p:bgPr>
    </p:bg>
    <p:spTree>
      <p:nvGrpSpPr>
        <p:cNvPr id="1" name=""/>
        <p:cNvGrpSpPr/>
        <p:nvPr/>
      </p:nvGrpSpPr>
      <p:grpSpPr>
        <a:xfrm>
          <a:off x="0" y="0"/>
          <a:ext cx="0" cy="0"/>
          <a:chOff x="0" y="0"/>
          <a:chExt cx="0" cy="0"/>
        </a:xfrm>
      </p:grpSpPr>
      <p:sp>
        <p:nvSpPr>
          <p:cNvPr id="2" name="Freeform 2"/>
          <p:cNvSpPr/>
          <p:nvPr/>
        </p:nvSpPr>
        <p:spPr>
          <a:xfrm>
            <a:off x="408750" y="6353188"/>
            <a:ext cx="3396756" cy="3656000"/>
          </a:xfrm>
          <a:custGeom>
            <a:avLst/>
            <a:gdLst/>
            <a:ahLst/>
            <a:cxnLst/>
            <a:rect l="l" t="t" r="r" b="b"/>
            <a:pathLst>
              <a:path w="3396756" h="3656000">
                <a:moveTo>
                  <a:pt x="0" y="0"/>
                </a:moveTo>
                <a:lnTo>
                  <a:pt x="3396756" y="0"/>
                </a:lnTo>
                <a:lnTo>
                  <a:pt x="3396756" y="3656000"/>
                </a:lnTo>
                <a:lnTo>
                  <a:pt x="0" y="365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787494" y="1381123"/>
            <a:ext cx="8086243" cy="8703392"/>
          </a:xfrm>
          <a:custGeom>
            <a:avLst/>
            <a:gdLst/>
            <a:ahLst/>
            <a:cxnLst/>
            <a:rect l="l" t="t" r="r" b="b"/>
            <a:pathLst>
              <a:path w="8086243" h="8703392">
                <a:moveTo>
                  <a:pt x="0" y="0"/>
                </a:moveTo>
                <a:lnTo>
                  <a:pt x="8086243" y="0"/>
                </a:lnTo>
                <a:lnTo>
                  <a:pt x="8086243" y="8703392"/>
                </a:lnTo>
                <a:lnTo>
                  <a:pt x="0" y="8703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4727407" y="6353188"/>
            <a:ext cx="3282622" cy="3533155"/>
          </a:xfrm>
          <a:custGeom>
            <a:avLst/>
            <a:gdLst/>
            <a:ahLst/>
            <a:cxnLst/>
            <a:rect l="l" t="t" r="r" b="b"/>
            <a:pathLst>
              <a:path w="3282622" h="3533155">
                <a:moveTo>
                  <a:pt x="0" y="0"/>
                </a:moveTo>
                <a:lnTo>
                  <a:pt x="3282622" y="0"/>
                </a:lnTo>
                <a:lnTo>
                  <a:pt x="3282622" y="3533155"/>
                </a:lnTo>
                <a:lnTo>
                  <a:pt x="0" y="3533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5131011" y="6916499"/>
            <a:ext cx="253049" cy="263249"/>
          </a:xfrm>
          <a:custGeom>
            <a:avLst/>
            <a:gdLst/>
            <a:ahLst/>
            <a:cxnLst/>
            <a:rect l="l" t="t" r="r" b="b"/>
            <a:pathLst>
              <a:path w="253049" h="263249">
                <a:moveTo>
                  <a:pt x="0" y="0"/>
                </a:moveTo>
                <a:lnTo>
                  <a:pt x="253048" y="0"/>
                </a:lnTo>
                <a:lnTo>
                  <a:pt x="253048" y="263250"/>
                </a:lnTo>
                <a:lnTo>
                  <a:pt x="0" y="2632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6265761" y="1714503"/>
            <a:ext cx="564820" cy="587589"/>
          </a:xfrm>
          <a:custGeom>
            <a:avLst/>
            <a:gdLst/>
            <a:ahLst/>
            <a:cxnLst/>
            <a:rect l="l" t="t" r="r" b="b"/>
            <a:pathLst>
              <a:path w="564820" h="587589">
                <a:moveTo>
                  <a:pt x="0" y="0"/>
                </a:moveTo>
                <a:lnTo>
                  <a:pt x="564820" y="0"/>
                </a:lnTo>
                <a:lnTo>
                  <a:pt x="564820" y="587588"/>
                </a:lnTo>
                <a:lnTo>
                  <a:pt x="0" y="5875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823749" y="6936085"/>
            <a:ext cx="261847" cy="272402"/>
          </a:xfrm>
          <a:custGeom>
            <a:avLst/>
            <a:gdLst/>
            <a:ahLst/>
            <a:cxnLst/>
            <a:rect l="l" t="t" r="r" b="b"/>
            <a:pathLst>
              <a:path w="261847" h="272402">
                <a:moveTo>
                  <a:pt x="0" y="0"/>
                </a:moveTo>
                <a:lnTo>
                  <a:pt x="261847" y="0"/>
                </a:lnTo>
                <a:lnTo>
                  <a:pt x="261847" y="272403"/>
                </a:lnTo>
                <a:lnTo>
                  <a:pt x="0" y="2724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4962447" y="196213"/>
            <a:ext cx="2908240" cy="2941330"/>
          </a:xfrm>
          <a:custGeom>
            <a:avLst/>
            <a:gdLst/>
            <a:ahLst/>
            <a:cxnLst/>
            <a:rect l="l" t="t" r="r" b="b"/>
            <a:pathLst>
              <a:path w="2908240" h="2941330">
                <a:moveTo>
                  <a:pt x="0" y="0"/>
                </a:moveTo>
                <a:lnTo>
                  <a:pt x="2908240" y="0"/>
                </a:lnTo>
                <a:lnTo>
                  <a:pt x="2908240" y="2941330"/>
                </a:lnTo>
                <a:lnTo>
                  <a:pt x="0" y="2941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1807544" y="476247"/>
            <a:ext cx="6936249" cy="1238256"/>
          </a:xfrm>
          <a:prstGeom prst="rect">
            <a:avLst/>
          </a:prstGeom>
        </p:spPr>
        <p:txBody>
          <a:bodyPr lIns="0" tIns="0" rIns="0" bIns="0" rtlCol="0" anchor="t">
            <a:spAutoFit/>
          </a:bodyPr>
          <a:lstStyle/>
          <a:p>
            <a:pPr marL="0" lvl="0" indent="0" algn="ctr">
              <a:lnSpc>
                <a:spcPts val="9000"/>
              </a:lnSpc>
            </a:pPr>
            <a:r>
              <a:rPr lang="en-US" sz="9000">
                <a:solidFill>
                  <a:srgbClr val="000000"/>
                </a:solidFill>
                <a:latin typeface="Arialle"/>
              </a:rPr>
              <a:t>Data</a:t>
            </a:r>
          </a:p>
        </p:txBody>
      </p:sp>
      <p:sp>
        <p:nvSpPr>
          <p:cNvPr id="10" name="TextBox 10"/>
          <p:cNvSpPr txBox="1"/>
          <p:nvPr/>
        </p:nvSpPr>
        <p:spPr>
          <a:xfrm>
            <a:off x="-2925125" y="1857702"/>
            <a:ext cx="11367977" cy="500380"/>
          </a:xfrm>
          <a:prstGeom prst="rect">
            <a:avLst/>
          </a:prstGeom>
        </p:spPr>
        <p:txBody>
          <a:bodyPr lIns="0" tIns="0" rIns="0" bIns="0" rtlCol="0" anchor="t">
            <a:spAutoFit/>
          </a:bodyPr>
          <a:lstStyle/>
          <a:p>
            <a:pPr marL="0" lvl="0" indent="0" algn="ctr">
              <a:lnSpc>
                <a:spcPts val="3740"/>
              </a:lnSpc>
            </a:pPr>
            <a:r>
              <a:rPr lang="en-US" sz="3400">
                <a:solidFill>
                  <a:srgbClr val="000000"/>
                </a:solidFill>
                <a:latin typeface="Arialle"/>
              </a:rPr>
              <a:t>Our dataset consist of:</a:t>
            </a:r>
          </a:p>
        </p:txBody>
      </p:sp>
      <p:sp>
        <p:nvSpPr>
          <p:cNvPr id="11" name="TextBox 11"/>
          <p:cNvSpPr txBox="1"/>
          <p:nvPr/>
        </p:nvSpPr>
        <p:spPr>
          <a:xfrm>
            <a:off x="1247009" y="6572333"/>
            <a:ext cx="1998441" cy="933233"/>
          </a:xfrm>
          <a:prstGeom prst="rect">
            <a:avLst/>
          </a:prstGeom>
        </p:spPr>
        <p:txBody>
          <a:bodyPr lIns="0" tIns="0" rIns="0" bIns="0" rtlCol="0" anchor="t">
            <a:spAutoFit/>
          </a:bodyPr>
          <a:lstStyle/>
          <a:p>
            <a:pPr marL="0" lvl="0" indent="0">
              <a:lnSpc>
                <a:spcPts val="3686"/>
              </a:lnSpc>
            </a:pPr>
            <a:r>
              <a:rPr lang="en-US" sz="2633">
                <a:solidFill>
                  <a:srgbClr val="000000"/>
                </a:solidFill>
                <a:latin typeface="Arialle Bold"/>
              </a:rPr>
              <a:t>NUMBER OF ROW</a:t>
            </a:r>
          </a:p>
        </p:txBody>
      </p:sp>
      <p:sp>
        <p:nvSpPr>
          <p:cNvPr id="12" name="TextBox 12"/>
          <p:cNvSpPr txBox="1"/>
          <p:nvPr/>
        </p:nvSpPr>
        <p:spPr>
          <a:xfrm>
            <a:off x="6999794" y="1609728"/>
            <a:ext cx="4607172" cy="773276"/>
          </a:xfrm>
          <a:prstGeom prst="rect">
            <a:avLst/>
          </a:prstGeom>
        </p:spPr>
        <p:txBody>
          <a:bodyPr lIns="0" tIns="0" rIns="0" bIns="0" rtlCol="0" anchor="t">
            <a:spAutoFit/>
          </a:bodyPr>
          <a:lstStyle/>
          <a:p>
            <a:pPr marL="0" lvl="0" indent="0">
              <a:lnSpc>
                <a:spcPts val="6141"/>
              </a:lnSpc>
            </a:pPr>
            <a:r>
              <a:rPr lang="en-US" sz="4386">
                <a:solidFill>
                  <a:srgbClr val="000000"/>
                </a:solidFill>
                <a:latin typeface="Arialle Bold"/>
              </a:rPr>
              <a:t>ATTRIBUTES</a:t>
            </a:r>
          </a:p>
        </p:txBody>
      </p:sp>
      <p:sp>
        <p:nvSpPr>
          <p:cNvPr id="13" name="TextBox 13"/>
          <p:cNvSpPr txBox="1"/>
          <p:nvPr/>
        </p:nvSpPr>
        <p:spPr>
          <a:xfrm>
            <a:off x="15545984" y="6492971"/>
            <a:ext cx="1987513" cy="1399153"/>
          </a:xfrm>
          <a:prstGeom prst="rect">
            <a:avLst/>
          </a:prstGeom>
        </p:spPr>
        <p:txBody>
          <a:bodyPr lIns="0" tIns="0" rIns="0" bIns="0" rtlCol="0" anchor="t">
            <a:spAutoFit/>
          </a:bodyPr>
          <a:lstStyle/>
          <a:p>
            <a:pPr marL="0" lvl="0" indent="0">
              <a:lnSpc>
                <a:spcPts val="3731"/>
              </a:lnSpc>
            </a:pPr>
            <a:r>
              <a:rPr lang="en-US" sz="2665">
                <a:solidFill>
                  <a:srgbClr val="000000"/>
                </a:solidFill>
                <a:latin typeface="Arialle Bold"/>
              </a:rPr>
              <a:t>NUMBER OF COLUMN</a:t>
            </a:r>
          </a:p>
        </p:txBody>
      </p:sp>
      <p:sp>
        <p:nvSpPr>
          <p:cNvPr id="14" name="TextBox 14"/>
          <p:cNvSpPr txBox="1"/>
          <p:nvPr/>
        </p:nvSpPr>
        <p:spPr>
          <a:xfrm>
            <a:off x="557225" y="7872717"/>
            <a:ext cx="2688225" cy="566471"/>
          </a:xfrm>
          <a:prstGeom prst="rect">
            <a:avLst/>
          </a:prstGeom>
        </p:spPr>
        <p:txBody>
          <a:bodyPr lIns="0" tIns="0" rIns="0" bIns="0" rtlCol="0" anchor="t">
            <a:spAutoFit/>
          </a:bodyPr>
          <a:lstStyle/>
          <a:p>
            <a:pPr marL="0" lvl="0" indent="0" algn="ctr">
              <a:lnSpc>
                <a:spcPts val="4477"/>
              </a:lnSpc>
            </a:pPr>
            <a:r>
              <a:rPr lang="en-US" sz="3197">
                <a:solidFill>
                  <a:srgbClr val="000000"/>
                </a:solidFill>
                <a:latin typeface="Arialle"/>
              </a:rPr>
              <a:t>846</a:t>
            </a:r>
          </a:p>
        </p:txBody>
      </p:sp>
      <p:sp>
        <p:nvSpPr>
          <p:cNvPr id="15" name="TextBox 15"/>
          <p:cNvSpPr txBox="1"/>
          <p:nvPr/>
        </p:nvSpPr>
        <p:spPr>
          <a:xfrm>
            <a:off x="6830581" y="2335378"/>
            <a:ext cx="4200887" cy="6289131"/>
          </a:xfrm>
          <a:prstGeom prst="rect">
            <a:avLst/>
          </a:prstGeom>
        </p:spPr>
        <p:txBody>
          <a:bodyPr lIns="0" tIns="0" rIns="0" bIns="0" rtlCol="0" anchor="t">
            <a:spAutoFit/>
          </a:bodyPr>
          <a:lstStyle/>
          <a:p>
            <a:pPr marL="382446" lvl="1" indent="-191223" algn="ctr">
              <a:lnSpc>
                <a:spcPts val="2479"/>
              </a:lnSpc>
              <a:buFont typeface="Arial"/>
              <a:buChar char="•"/>
            </a:pPr>
            <a:r>
              <a:rPr lang="en-US" sz="1771">
                <a:solidFill>
                  <a:srgbClr val="000000"/>
                </a:solidFill>
                <a:latin typeface="Arialle"/>
              </a:rPr>
              <a:t>'compactness'</a:t>
            </a:r>
          </a:p>
          <a:p>
            <a:pPr marL="382446" lvl="1" indent="-191223" algn="ctr">
              <a:lnSpc>
                <a:spcPts val="2479"/>
              </a:lnSpc>
              <a:buFont typeface="Arial"/>
              <a:buChar char="•"/>
            </a:pPr>
            <a:r>
              <a:rPr lang="en-US" sz="1771">
                <a:solidFill>
                  <a:srgbClr val="000000"/>
                </a:solidFill>
                <a:latin typeface="Arialle"/>
              </a:rPr>
              <a:t>'circularity'</a:t>
            </a:r>
          </a:p>
          <a:p>
            <a:pPr marL="382446" lvl="1" indent="-191223" algn="ctr">
              <a:lnSpc>
                <a:spcPts val="2479"/>
              </a:lnSpc>
              <a:buFont typeface="Arial"/>
              <a:buChar char="•"/>
            </a:pPr>
            <a:r>
              <a:rPr lang="en-US" sz="1771">
                <a:solidFill>
                  <a:srgbClr val="000000"/>
                </a:solidFill>
                <a:latin typeface="Arialle"/>
              </a:rPr>
              <a:t>'distance_circularity'</a:t>
            </a:r>
          </a:p>
          <a:p>
            <a:pPr marL="382446" lvl="1" indent="-191223" algn="ctr">
              <a:lnSpc>
                <a:spcPts val="2479"/>
              </a:lnSpc>
              <a:buFont typeface="Arial"/>
              <a:buChar char="•"/>
            </a:pPr>
            <a:r>
              <a:rPr lang="en-US" sz="1771">
                <a:solidFill>
                  <a:srgbClr val="000000"/>
                </a:solidFill>
                <a:latin typeface="Arialle"/>
              </a:rPr>
              <a:t>'radius_ratio'</a:t>
            </a:r>
          </a:p>
          <a:p>
            <a:pPr marL="382446" lvl="1" indent="-191223" algn="ctr">
              <a:lnSpc>
                <a:spcPts val="2479"/>
              </a:lnSpc>
              <a:buFont typeface="Arial"/>
              <a:buChar char="•"/>
            </a:pPr>
            <a:r>
              <a:rPr lang="en-US" sz="1771">
                <a:solidFill>
                  <a:srgbClr val="000000"/>
                </a:solidFill>
                <a:latin typeface="Arialle"/>
              </a:rPr>
              <a:t>'pr.axis_aspect_ratio'</a:t>
            </a:r>
          </a:p>
          <a:p>
            <a:pPr marL="382446" lvl="1" indent="-191223" algn="ctr">
              <a:lnSpc>
                <a:spcPts val="2479"/>
              </a:lnSpc>
              <a:buFont typeface="Arial"/>
              <a:buChar char="•"/>
            </a:pPr>
            <a:r>
              <a:rPr lang="en-US" sz="1771">
                <a:solidFill>
                  <a:srgbClr val="000000"/>
                </a:solidFill>
                <a:latin typeface="Arialle"/>
              </a:rPr>
              <a:t>'max.length_aspect_ratio'</a:t>
            </a:r>
          </a:p>
          <a:p>
            <a:pPr marL="382446" lvl="1" indent="-191223" algn="ctr">
              <a:lnSpc>
                <a:spcPts val="2479"/>
              </a:lnSpc>
              <a:buFont typeface="Arial"/>
              <a:buChar char="•"/>
            </a:pPr>
            <a:r>
              <a:rPr lang="en-US" sz="1771">
                <a:solidFill>
                  <a:srgbClr val="000000"/>
                </a:solidFill>
                <a:latin typeface="Arialle"/>
              </a:rPr>
              <a:t>'scatter_ratio'</a:t>
            </a:r>
          </a:p>
          <a:p>
            <a:pPr marL="382446" lvl="1" indent="-191223" algn="ctr">
              <a:lnSpc>
                <a:spcPts val="2479"/>
              </a:lnSpc>
              <a:buFont typeface="Arial"/>
              <a:buChar char="•"/>
            </a:pPr>
            <a:r>
              <a:rPr lang="en-US" sz="1771">
                <a:solidFill>
                  <a:srgbClr val="000000"/>
                </a:solidFill>
                <a:latin typeface="Arialle"/>
              </a:rPr>
              <a:t>'elongatedness'</a:t>
            </a:r>
          </a:p>
          <a:p>
            <a:pPr marL="382446" lvl="1" indent="-191223" algn="ctr">
              <a:lnSpc>
                <a:spcPts val="2479"/>
              </a:lnSpc>
              <a:buFont typeface="Arial"/>
              <a:buChar char="•"/>
            </a:pPr>
            <a:r>
              <a:rPr lang="en-US" sz="1771">
                <a:solidFill>
                  <a:srgbClr val="000000"/>
                </a:solidFill>
                <a:latin typeface="Arialle"/>
              </a:rPr>
              <a:t>'pr.axis_rectangularity'</a:t>
            </a:r>
          </a:p>
          <a:p>
            <a:pPr marL="382446" lvl="1" indent="-191223" algn="ctr">
              <a:lnSpc>
                <a:spcPts val="2479"/>
              </a:lnSpc>
              <a:buFont typeface="Arial"/>
              <a:buChar char="•"/>
            </a:pPr>
            <a:r>
              <a:rPr lang="en-US" sz="1771">
                <a:solidFill>
                  <a:srgbClr val="000000"/>
                </a:solidFill>
                <a:latin typeface="Arialle"/>
              </a:rPr>
              <a:t>'max.length_rectangularity'</a:t>
            </a:r>
          </a:p>
          <a:p>
            <a:pPr marL="382446" lvl="1" indent="-191223" algn="ctr">
              <a:lnSpc>
                <a:spcPts val="2479"/>
              </a:lnSpc>
              <a:buFont typeface="Arial"/>
              <a:buChar char="•"/>
            </a:pPr>
            <a:r>
              <a:rPr lang="en-US" sz="1771">
                <a:solidFill>
                  <a:srgbClr val="000000"/>
                </a:solidFill>
                <a:latin typeface="Arialle"/>
              </a:rPr>
              <a:t>'scaled_variance'</a:t>
            </a:r>
          </a:p>
          <a:p>
            <a:pPr marL="382446" lvl="1" indent="-191223" algn="ctr">
              <a:lnSpc>
                <a:spcPts val="2479"/>
              </a:lnSpc>
              <a:buFont typeface="Arial"/>
              <a:buChar char="•"/>
            </a:pPr>
            <a:r>
              <a:rPr lang="en-US" sz="1771">
                <a:solidFill>
                  <a:srgbClr val="000000"/>
                </a:solidFill>
                <a:latin typeface="Arialle"/>
              </a:rPr>
              <a:t>'scaled_variance.1'</a:t>
            </a:r>
          </a:p>
          <a:p>
            <a:pPr marL="382446" lvl="1" indent="-191223" algn="ctr">
              <a:lnSpc>
                <a:spcPts val="2479"/>
              </a:lnSpc>
              <a:buFont typeface="Arial"/>
              <a:buChar char="•"/>
            </a:pPr>
            <a:r>
              <a:rPr lang="en-US" sz="1771">
                <a:solidFill>
                  <a:srgbClr val="000000"/>
                </a:solidFill>
                <a:latin typeface="Arialle"/>
              </a:rPr>
              <a:t>'scaled_radius_of_gyration'</a:t>
            </a:r>
          </a:p>
          <a:p>
            <a:pPr marL="382446" lvl="1" indent="-191223" algn="ctr">
              <a:lnSpc>
                <a:spcPts val="2479"/>
              </a:lnSpc>
              <a:buFont typeface="Arial"/>
              <a:buChar char="•"/>
            </a:pPr>
            <a:r>
              <a:rPr lang="en-US" sz="1771">
                <a:solidFill>
                  <a:srgbClr val="000000"/>
                </a:solidFill>
                <a:latin typeface="Arialle"/>
              </a:rPr>
              <a:t>'scaled_radius_of_gyration.1'</a:t>
            </a:r>
          </a:p>
          <a:p>
            <a:pPr marL="382446" lvl="1" indent="-191223" algn="ctr">
              <a:lnSpc>
                <a:spcPts val="2479"/>
              </a:lnSpc>
              <a:buFont typeface="Arial"/>
              <a:buChar char="•"/>
            </a:pPr>
            <a:r>
              <a:rPr lang="en-US" sz="1771">
                <a:solidFill>
                  <a:srgbClr val="000000"/>
                </a:solidFill>
                <a:latin typeface="Arialle"/>
              </a:rPr>
              <a:t>'skewness_about'</a:t>
            </a:r>
          </a:p>
          <a:p>
            <a:pPr marL="382446" lvl="1" indent="-191223" algn="ctr">
              <a:lnSpc>
                <a:spcPts val="2479"/>
              </a:lnSpc>
              <a:buFont typeface="Arial"/>
              <a:buChar char="•"/>
            </a:pPr>
            <a:r>
              <a:rPr lang="en-US" sz="1771">
                <a:solidFill>
                  <a:srgbClr val="000000"/>
                </a:solidFill>
                <a:latin typeface="Arialle"/>
              </a:rPr>
              <a:t>'skewness_about.1'</a:t>
            </a:r>
          </a:p>
          <a:p>
            <a:pPr marL="382446" lvl="1" indent="-191223" algn="ctr">
              <a:lnSpc>
                <a:spcPts val="2479"/>
              </a:lnSpc>
              <a:buFont typeface="Arial"/>
              <a:buChar char="•"/>
            </a:pPr>
            <a:r>
              <a:rPr lang="en-US" sz="1771">
                <a:solidFill>
                  <a:srgbClr val="000000"/>
                </a:solidFill>
                <a:latin typeface="Arialle"/>
              </a:rPr>
              <a:t>'skewness_about.2'</a:t>
            </a:r>
          </a:p>
          <a:p>
            <a:pPr marL="382446" lvl="1" indent="-191223" algn="ctr">
              <a:lnSpc>
                <a:spcPts val="2479"/>
              </a:lnSpc>
              <a:buFont typeface="Arial"/>
              <a:buChar char="•"/>
            </a:pPr>
            <a:r>
              <a:rPr lang="en-US" sz="1771">
                <a:solidFill>
                  <a:srgbClr val="000000"/>
                </a:solidFill>
                <a:latin typeface="Arialle"/>
              </a:rPr>
              <a:t>'hollows_ratio'</a:t>
            </a:r>
          </a:p>
          <a:p>
            <a:pPr marL="382446" lvl="1" indent="-191223" algn="ctr">
              <a:lnSpc>
                <a:spcPts val="2479"/>
              </a:lnSpc>
              <a:buFont typeface="Arial"/>
              <a:buChar char="•"/>
            </a:pPr>
            <a:r>
              <a:rPr lang="en-US" sz="1771">
                <a:solidFill>
                  <a:srgbClr val="000000"/>
                </a:solidFill>
                <a:latin typeface="Arialle"/>
              </a:rPr>
              <a:t>‘class’</a:t>
            </a:r>
          </a:p>
          <a:p>
            <a:pPr marL="0" lvl="0" indent="0" algn="ctr">
              <a:lnSpc>
                <a:spcPts val="2479"/>
              </a:lnSpc>
            </a:pPr>
            <a:endParaRPr lang="en-US" sz="1771">
              <a:solidFill>
                <a:srgbClr val="000000"/>
              </a:solidFill>
              <a:latin typeface="Arialle"/>
            </a:endParaRPr>
          </a:p>
        </p:txBody>
      </p:sp>
      <p:sp>
        <p:nvSpPr>
          <p:cNvPr id="16" name="TextBox 16"/>
          <p:cNvSpPr txBox="1"/>
          <p:nvPr/>
        </p:nvSpPr>
        <p:spPr>
          <a:xfrm>
            <a:off x="14835635" y="8034041"/>
            <a:ext cx="2697862" cy="575076"/>
          </a:xfrm>
          <a:prstGeom prst="rect">
            <a:avLst/>
          </a:prstGeom>
        </p:spPr>
        <p:txBody>
          <a:bodyPr lIns="0" tIns="0" rIns="0" bIns="0" rtlCol="0" anchor="t">
            <a:spAutoFit/>
          </a:bodyPr>
          <a:lstStyle/>
          <a:p>
            <a:pPr marL="0" lvl="0" indent="0" algn="ctr">
              <a:lnSpc>
                <a:spcPts val="4527"/>
              </a:lnSpc>
            </a:pPr>
            <a:r>
              <a:rPr lang="en-US" sz="3234">
                <a:solidFill>
                  <a:srgbClr val="000000"/>
                </a:solidFill>
                <a:latin typeface="Arialle"/>
              </a:rPr>
              <a:t>19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8FB"/>
        </a:solidFill>
        <a:effectLst/>
      </p:bgPr>
    </p:bg>
    <p:spTree>
      <p:nvGrpSpPr>
        <p:cNvPr id="1" name=""/>
        <p:cNvGrpSpPr/>
        <p:nvPr/>
      </p:nvGrpSpPr>
      <p:grpSpPr>
        <a:xfrm>
          <a:off x="0" y="0"/>
          <a:ext cx="0" cy="0"/>
          <a:chOff x="0" y="0"/>
          <a:chExt cx="0" cy="0"/>
        </a:xfrm>
      </p:grpSpPr>
      <p:sp>
        <p:nvSpPr>
          <p:cNvPr id="2" name="Freeform 2"/>
          <p:cNvSpPr/>
          <p:nvPr/>
        </p:nvSpPr>
        <p:spPr>
          <a:xfrm>
            <a:off x="6951341" y="4432990"/>
            <a:ext cx="10307959" cy="5670380"/>
          </a:xfrm>
          <a:custGeom>
            <a:avLst/>
            <a:gdLst/>
            <a:ahLst/>
            <a:cxnLst/>
            <a:rect l="l" t="t" r="r" b="b"/>
            <a:pathLst>
              <a:path w="10307959" h="5670380">
                <a:moveTo>
                  <a:pt x="0" y="0"/>
                </a:moveTo>
                <a:lnTo>
                  <a:pt x="10307959" y="0"/>
                </a:lnTo>
                <a:lnTo>
                  <a:pt x="10307959" y="5670380"/>
                </a:lnTo>
                <a:lnTo>
                  <a:pt x="0" y="5670380"/>
                </a:lnTo>
                <a:lnTo>
                  <a:pt x="0" y="0"/>
                </a:lnTo>
                <a:close/>
              </a:path>
            </a:pathLst>
          </a:custGeom>
          <a:blipFill>
            <a:blip r:embed="rId2"/>
            <a:stretch>
              <a:fillRect/>
            </a:stretch>
          </a:blipFill>
        </p:spPr>
        <p:txBody>
          <a:bodyPr/>
          <a:lstStyle/>
          <a:p>
            <a:endParaRPr lang="en-US"/>
          </a:p>
        </p:txBody>
      </p:sp>
      <p:sp>
        <p:nvSpPr>
          <p:cNvPr id="3" name="Freeform 3"/>
          <p:cNvSpPr/>
          <p:nvPr/>
        </p:nvSpPr>
        <p:spPr>
          <a:xfrm>
            <a:off x="10543897" y="0"/>
            <a:ext cx="7744103" cy="4263292"/>
          </a:xfrm>
          <a:custGeom>
            <a:avLst/>
            <a:gdLst/>
            <a:ahLst/>
            <a:cxnLst/>
            <a:rect l="l" t="t" r="r" b="b"/>
            <a:pathLst>
              <a:path w="7744103" h="4263292">
                <a:moveTo>
                  <a:pt x="0" y="0"/>
                </a:moveTo>
                <a:lnTo>
                  <a:pt x="7744103" y="0"/>
                </a:lnTo>
                <a:lnTo>
                  <a:pt x="7744103" y="4263292"/>
                </a:lnTo>
                <a:lnTo>
                  <a:pt x="0" y="4263292"/>
                </a:lnTo>
                <a:lnTo>
                  <a:pt x="0" y="0"/>
                </a:lnTo>
                <a:close/>
              </a:path>
            </a:pathLst>
          </a:custGeom>
          <a:blipFill>
            <a:blip r:embed="rId3"/>
            <a:stretch>
              <a:fillRect/>
            </a:stretch>
          </a:blipFill>
        </p:spPr>
        <p:txBody>
          <a:bodyPr/>
          <a:lstStyle/>
          <a:p>
            <a:endParaRPr lang="en-US"/>
          </a:p>
        </p:txBody>
      </p:sp>
      <p:sp>
        <p:nvSpPr>
          <p:cNvPr id="4" name="Freeform 4"/>
          <p:cNvSpPr/>
          <p:nvPr/>
        </p:nvSpPr>
        <p:spPr>
          <a:xfrm>
            <a:off x="0" y="5282655"/>
            <a:ext cx="6354579" cy="5004345"/>
          </a:xfrm>
          <a:custGeom>
            <a:avLst/>
            <a:gdLst/>
            <a:ahLst/>
            <a:cxnLst/>
            <a:rect l="l" t="t" r="r" b="b"/>
            <a:pathLst>
              <a:path w="6354579" h="5004345">
                <a:moveTo>
                  <a:pt x="0" y="0"/>
                </a:moveTo>
                <a:lnTo>
                  <a:pt x="6354579" y="0"/>
                </a:lnTo>
                <a:lnTo>
                  <a:pt x="6354579" y="5004345"/>
                </a:lnTo>
                <a:lnTo>
                  <a:pt x="0" y="5004345"/>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326088" y="636280"/>
            <a:ext cx="9585562" cy="2244734"/>
          </a:xfrm>
          <a:prstGeom prst="rect">
            <a:avLst/>
          </a:prstGeom>
        </p:spPr>
        <p:txBody>
          <a:bodyPr lIns="0" tIns="0" rIns="0" bIns="0" rtlCol="0" anchor="t">
            <a:spAutoFit/>
          </a:bodyPr>
          <a:lstStyle/>
          <a:p>
            <a:pPr>
              <a:lnSpc>
                <a:spcPts val="8500"/>
              </a:lnSpc>
            </a:pPr>
            <a:r>
              <a:rPr lang="en-US" sz="8500" spc="-255">
                <a:solidFill>
                  <a:srgbClr val="000000"/>
                </a:solidFill>
                <a:latin typeface="Arialle"/>
              </a:rPr>
              <a:t>Data </a:t>
            </a:r>
          </a:p>
          <a:p>
            <a:pPr marL="0" lvl="0" indent="0">
              <a:lnSpc>
                <a:spcPts val="8500"/>
              </a:lnSpc>
            </a:pPr>
            <a:r>
              <a:rPr lang="en-US" sz="8500" spc="-255">
                <a:solidFill>
                  <a:srgbClr val="000000"/>
                </a:solidFill>
                <a:latin typeface="Arialle"/>
              </a:rPr>
              <a:t>graphs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6EF"/>
        </a:solidFill>
        <a:effectLst/>
      </p:bgPr>
    </p:bg>
    <p:spTree>
      <p:nvGrpSpPr>
        <p:cNvPr id="1" name=""/>
        <p:cNvGrpSpPr/>
        <p:nvPr/>
      </p:nvGrpSpPr>
      <p:grpSpPr>
        <a:xfrm>
          <a:off x="0" y="0"/>
          <a:ext cx="0" cy="0"/>
          <a:chOff x="0" y="0"/>
          <a:chExt cx="0" cy="0"/>
        </a:xfrm>
      </p:grpSpPr>
      <p:sp>
        <p:nvSpPr>
          <p:cNvPr id="2" name="Freeform 2"/>
          <p:cNvSpPr/>
          <p:nvPr/>
        </p:nvSpPr>
        <p:spPr>
          <a:xfrm>
            <a:off x="9403302" y="-938551"/>
            <a:ext cx="8232247" cy="11235076"/>
          </a:xfrm>
          <a:custGeom>
            <a:avLst/>
            <a:gdLst/>
            <a:ahLst/>
            <a:cxnLst/>
            <a:rect l="l" t="t" r="r" b="b"/>
            <a:pathLst>
              <a:path w="8232247" h="11235076">
                <a:moveTo>
                  <a:pt x="0" y="0"/>
                </a:moveTo>
                <a:lnTo>
                  <a:pt x="8232246" y="0"/>
                </a:lnTo>
                <a:lnTo>
                  <a:pt x="8232246" y="11235076"/>
                </a:lnTo>
                <a:lnTo>
                  <a:pt x="0" y="112350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209688" y="-492131"/>
            <a:ext cx="4479363" cy="2834215"/>
          </a:xfrm>
          <a:custGeom>
            <a:avLst/>
            <a:gdLst/>
            <a:ahLst/>
            <a:cxnLst/>
            <a:rect l="l" t="t" r="r" b="b"/>
            <a:pathLst>
              <a:path w="4479363" h="2834215">
                <a:moveTo>
                  <a:pt x="0" y="0"/>
                </a:moveTo>
                <a:lnTo>
                  <a:pt x="4479364" y="0"/>
                </a:lnTo>
                <a:lnTo>
                  <a:pt x="4479364" y="2834215"/>
                </a:lnTo>
                <a:lnTo>
                  <a:pt x="0" y="28342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776329" y="3960930"/>
            <a:ext cx="7406839" cy="2381256"/>
          </a:xfrm>
          <a:prstGeom prst="rect">
            <a:avLst/>
          </a:prstGeom>
        </p:spPr>
        <p:txBody>
          <a:bodyPr lIns="0" tIns="0" rIns="0" bIns="0" rtlCol="0" anchor="t">
            <a:spAutoFit/>
          </a:bodyPr>
          <a:lstStyle/>
          <a:p>
            <a:pPr algn="ctr">
              <a:lnSpc>
                <a:spcPts val="9000"/>
              </a:lnSpc>
            </a:pPr>
            <a:r>
              <a:rPr lang="en-US" sz="9000">
                <a:solidFill>
                  <a:srgbClr val="2B0211"/>
                </a:solidFill>
                <a:latin typeface="Arialle"/>
              </a:rPr>
              <a:t>Data</a:t>
            </a:r>
          </a:p>
          <a:p>
            <a:pPr marL="0" lvl="0" indent="0" algn="ctr">
              <a:lnSpc>
                <a:spcPts val="9000"/>
              </a:lnSpc>
            </a:pPr>
            <a:r>
              <a:rPr lang="en-US" sz="9000">
                <a:solidFill>
                  <a:srgbClr val="2B0211"/>
                </a:solidFill>
                <a:latin typeface="Arialle"/>
              </a:rPr>
              <a:t>preprocessing</a:t>
            </a:r>
          </a:p>
        </p:txBody>
      </p:sp>
      <p:sp>
        <p:nvSpPr>
          <p:cNvPr id="5" name="TextBox 5"/>
          <p:cNvSpPr txBox="1"/>
          <p:nvPr/>
        </p:nvSpPr>
        <p:spPr>
          <a:xfrm>
            <a:off x="9689052" y="1681480"/>
            <a:ext cx="7110433" cy="6018530"/>
          </a:xfrm>
          <a:prstGeom prst="rect">
            <a:avLst/>
          </a:prstGeom>
        </p:spPr>
        <p:txBody>
          <a:bodyPr lIns="0" tIns="0" rIns="0" bIns="0" rtlCol="0" anchor="t">
            <a:spAutoFit/>
          </a:bodyPr>
          <a:lstStyle/>
          <a:p>
            <a:pPr>
              <a:lnSpc>
                <a:spcPts val="4480"/>
              </a:lnSpc>
            </a:pPr>
            <a:endParaRPr/>
          </a:p>
          <a:p>
            <a:pPr marL="0" lvl="0" indent="0">
              <a:lnSpc>
                <a:spcPts val="6159"/>
              </a:lnSpc>
            </a:pPr>
            <a:r>
              <a:rPr lang="en-US" sz="4399">
                <a:solidFill>
                  <a:srgbClr val="000000"/>
                </a:solidFill>
                <a:latin typeface="Arialle"/>
              </a:rPr>
              <a:t>Data preprocessing is a crucial step in data analysis and machine learning that involves cleaning and transforming raw data into a format suitable for analysis or model training.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8FB"/>
        </a:solidFill>
        <a:effectLst/>
      </p:bgPr>
    </p:bg>
    <p:spTree>
      <p:nvGrpSpPr>
        <p:cNvPr id="1" name=""/>
        <p:cNvGrpSpPr/>
        <p:nvPr/>
      </p:nvGrpSpPr>
      <p:grpSpPr>
        <a:xfrm>
          <a:off x="0" y="0"/>
          <a:ext cx="0" cy="0"/>
          <a:chOff x="0" y="0"/>
          <a:chExt cx="0" cy="0"/>
        </a:xfrm>
      </p:grpSpPr>
      <p:sp>
        <p:nvSpPr>
          <p:cNvPr id="2" name="Freeform 2"/>
          <p:cNvSpPr/>
          <p:nvPr/>
        </p:nvSpPr>
        <p:spPr>
          <a:xfrm>
            <a:off x="11614341" y="2081870"/>
            <a:ext cx="6301534" cy="4686050"/>
          </a:xfrm>
          <a:custGeom>
            <a:avLst/>
            <a:gdLst/>
            <a:ahLst/>
            <a:cxnLst/>
            <a:rect l="l" t="t" r="r" b="b"/>
            <a:pathLst>
              <a:path w="6301534" h="4686050">
                <a:moveTo>
                  <a:pt x="0" y="0"/>
                </a:moveTo>
                <a:lnTo>
                  <a:pt x="6301534" y="0"/>
                </a:lnTo>
                <a:lnTo>
                  <a:pt x="6301534" y="4686049"/>
                </a:lnTo>
                <a:lnTo>
                  <a:pt x="0" y="4686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400584" y="1622871"/>
            <a:ext cx="5853338" cy="4352755"/>
          </a:xfrm>
          <a:custGeom>
            <a:avLst/>
            <a:gdLst/>
            <a:ahLst/>
            <a:cxnLst/>
            <a:rect l="l" t="t" r="r" b="b"/>
            <a:pathLst>
              <a:path w="5853338" h="4352755">
                <a:moveTo>
                  <a:pt x="0" y="0"/>
                </a:moveTo>
                <a:lnTo>
                  <a:pt x="5853338" y="0"/>
                </a:lnTo>
                <a:lnTo>
                  <a:pt x="5853338" y="4352755"/>
                </a:lnTo>
                <a:lnTo>
                  <a:pt x="0" y="4352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97304" y="4011648"/>
            <a:ext cx="4982373" cy="3705074"/>
          </a:xfrm>
          <a:custGeom>
            <a:avLst/>
            <a:gdLst/>
            <a:ahLst/>
            <a:cxnLst/>
            <a:rect l="l" t="t" r="r" b="b"/>
            <a:pathLst>
              <a:path w="4982373" h="3705074">
                <a:moveTo>
                  <a:pt x="0" y="0"/>
                </a:moveTo>
                <a:lnTo>
                  <a:pt x="4982373" y="0"/>
                </a:lnTo>
                <a:lnTo>
                  <a:pt x="4982373" y="3705073"/>
                </a:lnTo>
                <a:lnTo>
                  <a:pt x="0" y="37050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6039755" y="6242326"/>
            <a:ext cx="5414509" cy="4026426"/>
          </a:xfrm>
          <a:custGeom>
            <a:avLst/>
            <a:gdLst/>
            <a:ahLst/>
            <a:cxnLst/>
            <a:rect l="l" t="t" r="r" b="b"/>
            <a:pathLst>
              <a:path w="5414509" h="4026426">
                <a:moveTo>
                  <a:pt x="0" y="0"/>
                </a:moveTo>
                <a:lnTo>
                  <a:pt x="5414509" y="0"/>
                </a:lnTo>
                <a:lnTo>
                  <a:pt x="5414509" y="4026425"/>
                </a:lnTo>
                <a:lnTo>
                  <a:pt x="0" y="4026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17180" y="1714503"/>
            <a:ext cx="3644781" cy="2710392"/>
          </a:xfrm>
          <a:custGeom>
            <a:avLst/>
            <a:gdLst/>
            <a:ahLst/>
            <a:cxnLst/>
            <a:rect l="l" t="t" r="r" b="b"/>
            <a:pathLst>
              <a:path w="3644781" h="2710392">
                <a:moveTo>
                  <a:pt x="0" y="0"/>
                </a:moveTo>
                <a:lnTo>
                  <a:pt x="3644781" y="0"/>
                </a:lnTo>
                <a:lnTo>
                  <a:pt x="3644781" y="2710392"/>
                </a:lnTo>
                <a:lnTo>
                  <a:pt x="0" y="2710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3388491" y="476247"/>
            <a:ext cx="11088040" cy="1238256"/>
          </a:xfrm>
          <a:prstGeom prst="rect">
            <a:avLst/>
          </a:prstGeom>
        </p:spPr>
        <p:txBody>
          <a:bodyPr lIns="0" tIns="0" rIns="0" bIns="0" rtlCol="0" anchor="t">
            <a:spAutoFit/>
          </a:bodyPr>
          <a:lstStyle/>
          <a:p>
            <a:pPr marL="0" lvl="0" indent="0">
              <a:lnSpc>
                <a:spcPts val="9000"/>
              </a:lnSpc>
            </a:pPr>
            <a:r>
              <a:rPr lang="en-US" sz="9000">
                <a:solidFill>
                  <a:srgbClr val="000000"/>
                </a:solidFill>
                <a:latin typeface="Arialle Italics"/>
              </a:rPr>
              <a:t>Preprocessing stage </a:t>
            </a:r>
          </a:p>
        </p:txBody>
      </p:sp>
      <p:sp>
        <p:nvSpPr>
          <p:cNvPr id="8" name="TextBox 8"/>
          <p:cNvSpPr txBox="1"/>
          <p:nvPr/>
        </p:nvSpPr>
        <p:spPr>
          <a:xfrm>
            <a:off x="1939571" y="4622124"/>
            <a:ext cx="3461013" cy="800101"/>
          </a:xfrm>
          <a:prstGeom prst="rect">
            <a:avLst/>
          </a:prstGeom>
        </p:spPr>
        <p:txBody>
          <a:bodyPr lIns="0" tIns="0" rIns="0" bIns="0" rtlCol="0" anchor="t">
            <a:spAutoFit/>
          </a:bodyPr>
          <a:lstStyle/>
          <a:p>
            <a:pPr algn="ctr">
              <a:lnSpc>
                <a:spcPts val="3000"/>
              </a:lnSpc>
            </a:pPr>
            <a:r>
              <a:rPr lang="en-US" sz="3000">
                <a:solidFill>
                  <a:srgbClr val="000000"/>
                </a:solidFill>
                <a:latin typeface="Arialle Bold"/>
              </a:rPr>
              <a:t>DISCRETIZATION</a:t>
            </a:r>
          </a:p>
          <a:p>
            <a:pPr marL="0" lvl="0" indent="0" algn="ctr">
              <a:lnSpc>
                <a:spcPts val="3000"/>
              </a:lnSpc>
            </a:pPr>
            <a:endParaRPr lang="en-US" sz="3000">
              <a:solidFill>
                <a:srgbClr val="000000"/>
              </a:solidFill>
              <a:latin typeface="Arialle Bold"/>
            </a:endParaRPr>
          </a:p>
        </p:txBody>
      </p:sp>
      <p:sp>
        <p:nvSpPr>
          <p:cNvPr id="9" name="TextBox 9"/>
          <p:cNvSpPr txBox="1"/>
          <p:nvPr/>
        </p:nvSpPr>
        <p:spPr>
          <a:xfrm>
            <a:off x="118582" y="2720933"/>
            <a:ext cx="3643379" cy="1562101"/>
          </a:xfrm>
          <a:prstGeom prst="rect">
            <a:avLst/>
          </a:prstGeom>
        </p:spPr>
        <p:txBody>
          <a:bodyPr lIns="0" tIns="0" rIns="0" bIns="0" rtlCol="0" anchor="t">
            <a:spAutoFit/>
          </a:bodyPr>
          <a:lstStyle/>
          <a:p>
            <a:pPr algn="ctr">
              <a:lnSpc>
                <a:spcPts val="3000"/>
              </a:lnSpc>
            </a:pPr>
            <a:r>
              <a:rPr lang="en-US" sz="3000">
                <a:solidFill>
                  <a:srgbClr val="000000"/>
                </a:solidFill>
                <a:latin typeface="Arialle Bold"/>
              </a:rPr>
              <a:t>ENCODING CATEGORICAL DATA</a:t>
            </a:r>
          </a:p>
          <a:p>
            <a:pPr marL="0" lvl="0" indent="0" algn="ctr">
              <a:lnSpc>
                <a:spcPts val="3000"/>
              </a:lnSpc>
            </a:pPr>
            <a:endParaRPr lang="en-US" sz="3000">
              <a:solidFill>
                <a:srgbClr val="000000"/>
              </a:solidFill>
              <a:latin typeface="Arialle Bold"/>
            </a:endParaRPr>
          </a:p>
        </p:txBody>
      </p:sp>
      <p:sp>
        <p:nvSpPr>
          <p:cNvPr id="10" name="TextBox 10"/>
          <p:cNvSpPr txBox="1"/>
          <p:nvPr/>
        </p:nvSpPr>
        <p:spPr>
          <a:xfrm>
            <a:off x="6844129" y="2019779"/>
            <a:ext cx="3852606" cy="867674"/>
          </a:xfrm>
          <a:prstGeom prst="rect">
            <a:avLst/>
          </a:prstGeom>
        </p:spPr>
        <p:txBody>
          <a:bodyPr lIns="0" tIns="0" rIns="0" bIns="0" rtlCol="0" anchor="t">
            <a:spAutoFit/>
          </a:bodyPr>
          <a:lstStyle/>
          <a:p>
            <a:pPr algn="ctr">
              <a:lnSpc>
                <a:spcPts val="3241"/>
              </a:lnSpc>
            </a:pPr>
            <a:r>
              <a:rPr lang="en-US" sz="3241">
                <a:solidFill>
                  <a:srgbClr val="000000"/>
                </a:solidFill>
                <a:latin typeface="Arialle Bold"/>
              </a:rPr>
              <a:t>NORMALIZATION</a:t>
            </a:r>
          </a:p>
          <a:p>
            <a:pPr marL="0" lvl="0" indent="0" algn="ctr">
              <a:lnSpc>
                <a:spcPts val="3241"/>
              </a:lnSpc>
            </a:pPr>
            <a:endParaRPr lang="en-US" sz="3241">
              <a:solidFill>
                <a:srgbClr val="000000"/>
              </a:solidFill>
              <a:latin typeface="Arialle Bold"/>
            </a:endParaRPr>
          </a:p>
        </p:txBody>
      </p:sp>
      <p:sp>
        <p:nvSpPr>
          <p:cNvPr id="11" name="TextBox 11"/>
          <p:cNvSpPr txBox="1"/>
          <p:nvPr/>
        </p:nvSpPr>
        <p:spPr>
          <a:xfrm>
            <a:off x="6245682" y="6363156"/>
            <a:ext cx="4375798" cy="800101"/>
          </a:xfrm>
          <a:prstGeom prst="rect">
            <a:avLst/>
          </a:prstGeom>
        </p:spPr>
        <p:txBody>
          <a:bodyPr lIns="0" tIns="0" rIns="0" bIns="0" rtlCol="0" anchor="t">
            <a:spAutoFit/>
          </a:bodyPr>
          <a:lstStyle/>
          <a:p>
            <a:pPr algn="ctr">
              <a:lnSpc>
                <a:spcPts val="3000"/>
              </a:lnSpc>
            </a:pPr>
            <a:r>
              <a:rPr lang="en-US" sz="3000">
                <a:solidFill>
                  <a:srgbClr val="000000"/>
                </a:solidFill>
                <a:latin typeface="Arialle Bold"/>
              </a:rPr>
              <a:t>FEATURE SELECTION</a:t>
            </a:r>
          </a:p>
          <a:p>
            <a:pPr marL="0" lvl="0" indent="0" algn="ctr">
              <a:lnSpc>
                <a:spcPts val="3000"/>
              </a:lnSpc>
            </a:pPr>
            <a:endParaRPr lang="en-US" sz="3000">
              <a:solidFill>
                <a:srgbClr val="000000"/>
              </a:solidFill>
              <a:latin typeface="Arialle Bold"/>
            </a:endParaRPr>
          </a:p>
        </p:txBody>
      </p:sp>
      <p:sp>
        <p:nvSpPr>
          <p:cNvPr id="12" name="TextBox 12"/>
          <p:cNvSpPr txBox="1"/>
          <p:nvPr/>
        </p:nvSpPr>
        <p:spPr>
          <a:xfrm>
            <a:off x="1717973" y="5378016"/>
            <a:ext cx="4161704" cy="2286634"/>
          </a:xfrm>
          <a:prstGeom prst="rect">
            <a:avLst/>
          </a:prstGeom>
        </p:spPr>
        <p:txBody>
          <a:bodyPr lIns="0" tIns="0" rIns="0" bIns="0" rtlCol="0" anchor="t">
            <a:spAutoFit/>
          </a:bodyPr>
          <a:lstStyle/>
          <a:p>
            <a:pPr marL="0" lvl="0" indent="0" algn="ctr">
              <a:lnSpc>
                <a:spcPts val="3640"/>
              </a:lnSpc>
            </a:pPr>
            <a:r>
              <a:rPr lang="en-US" sz="2600">
                <a:solidFill>
                  <a:srgbClr val="000000"/>
                </a:solidFill>
                <a:latin typeface="Arialle"/>
              </a:rPr>
              <a:t>Since our dataset is mainly size related variables its best to retain them as continuous variable without discretization.</a:t>
            </a:r>
          </a:p>
        </p:txBody>
      </p:sp>
      <p:sp>
        <p:nvSpPr>
          <p:cNvPr id="13" name="TextBox 13"/>
          <p:cNvSpPr txBox="1"/>
          <p:nvPr/>
        </p:nvSpPr>
        <p:spPr>
          <a:xfrm>
            <a:off x="6727615" y="2616158"/>
            <a:ext cx="4409792" cy="4697094"/>
          </a:xfrm>
          <a:prstGeom prst="rect">
            <a:avLst/>
          </a:prstGeom>
        </p:spPr>
        <p:txBody>
          <a:bodyPr lIns="0" tIns="0" rIns="0" bIns="0" rtlCol="0" anchor="t">
            <a:spAutoFit/>
          </a:bodyPr>
          <a:lstStyle/>
          <a:p>
            <a:pPr algn="ctr">
              <a:lnSpc>
                <a:spcPts val="3220"/>
              </a:lnSpc>
            </a:pPr>
            <a:r>
              <a:rPr lang="en-US" sz="2300">
                <a:solidFill>
                  <a:srgbClr val="000000"/>
                </a:solidFill>
                <a:latin typeface="Arialle"/>
              </a:rPr>
              <a:t>We identified columns with wide ranges that could impact our dataset and adjusted them to a similar scale through normalization. This helps ensure that no single column dominates the analysis due to its larger range.</a:t>
            </a:r>
          </a:p>
          <a:p>
            <a:pPr algn="ctr">
              <a:lnSpc>
                <a:spcPts val="2940"/>
              </a:lnSpc>
            </a:pPr>
            <a:endParaRPr lang="en-US" sz="2300">
              <a:solidFill>
                <a:srgbClr val="000000"/>
              </a:solidFill>
              <a:latin typeface="Arialle"/>
            </a:endParaRPr>
          </a:p>
          <a:p>
            <a:pPr algn="ctr">
              <a:lnSpc>
                <a:spcPts val="2940"/>
              </a:lnSpc>
            </a:pPr>
            <a:endParaRPr lang="en-US" sz="2300">
              <a:solidFill>
                <a:srgbClr val="000000"/>
              </a:solidFill>
              <a:latin typeface="Arialle"/>
            </a:endParaRPr>
          </a:p>
          <a:p>
            <a:pPr algn="ctr">
              <a:lnSpc>
                <a:spcPts val="2940"/>
              </a:lnSpc>
            </a:pPr>
            <a:endParaRPr lang="en-US" sz="2300">
              <a:solidFill>
                <a:srgbClr val="000000"/>
              </a:solidFill>
              <a:latin typeface="Arialle"/>
            </a:endParaRPr>
          </a:p>
          <a:p>
            <a:pPr marL="0" lvl="0" indent="0" algn="ctr">
              <a:lnSpc>
                <a:spcPts val="2940"/>
              </a:lnSpc>
            </a:pPr>
            <a:endParaRPr lang="en-US" sz="2300">
              <a:solidFill>
                <a:srgbClr val="000000"/>
              </a:solidFill>
              <a:latin typeface="Arialle"/>
            </a:endParaRPr>
          </a:p>
        </p:txBody>
      </p:sp>
      <p:sp>
        <p:nvSpPr>
          <p:cNvPr id="14" name="TextBox 14"/>
          <p:cNvSpPr txBox="1"/>
          <p:nvPr/>
        </p:nvSpPr>
        <p:spPr>
          <a:xfrm>
            <a:off x="13317236" y="2506836"/>
            <a:ext cx="3461013" cy="800101"/>
          </a:xfrm>
          <a:prstGeom prst="rect">
            <a:avLst/>
          </a:prstGeom>
        </p:spPr>
        <p:txBody>
          <a:bodyPr lIns="0" tIns="0" rIns="0" bIns="0" rtlCol="0" anchor="t">
            <a:spAutoFit/>
          </a:bodyPr>
          <a:lstStyle/>
          <a:p>
            <a:pPr marL="0" lvl="0" indent="0" algn="ctr">
              <a:lnSpc>
                <a:spcPts val="3000"/>
              </a:lnSpc>
            </a:pPr>
            <a:r>
              <a:rPr lang="en-US" sz="3000">
                <a:solidFill>
                  <a:srgbClr val="000000"/>
                </a:solidFill>
                <a:latin typeface="Arialle Bold"/>
              </a:rPr>
              <a:t>DEALING WITH MISSING VALUES</a:t>
            </a:r>
          </a:p>
        </p:txBody>
      </p:sp>
      <p:sp>
        <p:nvSpPr>
          <p:cNvPr id="15" name="TextBox 15"/>
          <p:cNvSpPr txBox="1"/>
          <p:nvPr/>
        </p:nvSpPr>
        <p:spPr>
          <a:xfrm>
            <a:off x="12077308" y="3916386"/>
            <a:ext cx="5653647" cy="2743834"/>
          </a:xfrm>
          <a:prstGeom prst="rect">
            <a:avLst/>
          </a:prstGeom>
        </p:spPr>
        <p:txBody>
          <a:bodyPr lIns="0" tIns="0" rIns="0" bIns="0" rtlCol="0" anchor="t">
            <a:spAutoFit/>
          </a:bodyPr>
          <a:lstStyle/>
          <a:p>
            <a:pPr marL="0" lvl="0" indent="0" algn="ctr">
              <a:lnSpc>
                <a:spcPts val="3640"/>
              </a:lnSpc>
            </a:pPr>
            <a:r>
              <a:rPr lang="en-US" sz="2600">
                <a:solidFill>
                  <a:srgbClr val="000000"/>
                </a:solidFill>
                <a:latin typeface="Arialle"/>
              </a:rPr>
              <a:t>We have removed the missing values and set it as median to ensures that we maintain the overall central tendency of the dataset, minimizing the potential distortion of the size-related information.</a:t>
            </a:r>
          </a:p>
        </p:txBody>
      </p:sp>
      <p:sp>
        <p:nvSpPr>
          <p:cNvPr id="16" name="TextBox 16"/>
          <p:cNvSpPr txBox="1"/>
          <p:nvPr/>
        </p:nvSpPr>
        <p:spPr>
          <a:xfrm>
            <a:off x="7092217" y="6487996"/>
            <a:ext cx="4161704" cy="3658234"/>
          </a:xfrm>
          <a:prstGeom prst="rect">
            <a:avLst/>
          </a:prstGeom>
        </p:spPr>
        <p:txBody>
          <a:bodyPr lIns="0" tIns="0" rIns="0" bIns="0" rtlCol="0" anchor="t">
            <a:spAutoFit/>
          </a:bodyPr>
          <a:lstStyle/>
          <a:p>
            <a:pPr algn="ctr">
              <a:lnSpc>
                <a:spcPts val="3640"/>
              </a:lnSpc>
            </a:pPr>
            <a:endParaRPr/>
          </a:p>
          <a:p>
            <a:pPr marL="0" lvl="0" indent="0" algn="ctr">
              <a:lnSpc>
                <a:spcPts val="3640"/>
              </a:lnSpc>
            </a:pPr>
            <a:r>
              <a:rPr lang="en-US" sz="2600">
                <a:solidFill>
                  <a:srgbClr val="000000"/>
                </a:solidFill>
                <a:latin typeface="Arialle"/>
              </a:rPr>
              <a:t>For feature selection, we looked at which attribute had the strongest connection with the others and decided to remove it to avoid unnecessary repetition or duplication.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E6EF"/>
        </a:solidFill>
        <a:effectLst/>
      </p:bgPr>
    </p:bg>
    <p:spTree>
      <p:nvGrpSpPr>
        <p:cNvPr id="1" name=""/>
        <p:cNvGrpSpPr/>
        <p:nvPr/>
      </p:nvGrpSpPr>
      <p:grpSpPr>
        <a:xfrm>
          <a:off x="0" y="0"/>
          <a:ext cx="0" cy="0"/>
          <a:chOff x="0" y="0"/>
          <a:chExt cx="0" cy="0"/>
        </a:xfrm>
      </p:grpSpPr>
      <p:sp>
        <p:nvSpPr>
          <p:cNvPr id="2" name="TextBox 2"/>
          <p:cNvSpPr txBox="1"/>
          <p:nvPr/>
        </p:nvSpPr>
        <p:spPr>
          <a:xfrm>
            <a:off x="9382125" y="1970939"/>
            <a:ext cx="8262163" cy="2600325"/>
          </a:xfrm>
          <a:prstGeom prst="rect">
            <a:avLst/>
          </a:prstGeom>
        </p:spPr>
        <p:txBody>
          <a:bodyPr lIns="0" tIns="0" rIns="0" bIns="0" rtlCol="0" anchor="t">
            <a:spAutoFit/>
          </a:bodyPr>
          <a:lstStyle/>
          <a:p>
            <a:pPr>
              <a:lnSpc>
                <a:spcPts val="10199"/>
              </a:lnSpc>
            </a:pPr>
            <a:r>
              <a:rPr lang="en-US" sz="8499">
                <a:solidFill>
                  <a:srgbClr val="000000"/>
                </a:solidFill>
                <a:latin typeface="Arialle"/>
              </a:rPr>
              <a:t>Data mining </a:t>
            </a:r>
          </a:p>
          <a:p>
            <a:pPr marL="0" lvl="0" indent="0">
              <a:lnSpc>
                <a:spcPts val="10199"/>
              </a:lnSpc>
            </a:pPr>
            <a:r>
              <a:rPr lang="en-US" sz="8499">
                <a:solidFill>
                  <a:srgbClr val="000000"/>
                </a:solidFill>
                <a:latin typeface="Arialle"/>
              </a:rPr>
              <a:t>technique</a:t>
            </a:r>
          </a:p>
        </p:txBody>
      </p:sp>
      <p:sp>
        <p:nvSpPr>
          <p:cNvPr id="3" name="TextBox 3"/>
          <p:cNvSpPr txBox="1"/>
          <p:nvPr/>
        </p:nvSpPr>
        <p:spPr>
          <a:xfrm>
            <a:off x="8997137" y="5057775"/>
            <a:ext cx="8262163" cy="3599814"/>
          </a:xfrm>
          <a:prstGeom prst="rect">
            <a:avLst/>
          </a:prstGeom>
        </p:spPr>
        <p:txBody>
          <a:bodyPr lIns="0" tIns="0" rIns="0" bIns="0" rtlCol="0" anchor="t">
            <a:spAutoFit/>
          </a:bodyPr>
          <a:lstStyle/>
          <a:p>
            <a:pPr marL="0" lvl="0" indent="0">
              <a:lnSpc>
                <a:spcPts val="4760"/>
              </a:lnSpc>
            </a:pPr>
            <a:r>
              <a:rPr lang="en-US" sz="3400">
                <a:solidFill>
                  <a:srgbClr val="000000"/>
                </a:solidFill>
                <a:latin typeface="Arialle"/>
              </a:rPr>
              <a:t>The goal of employing data mining techniques is to uncover significant patterns, trends, or knowledge within extensive datasets. In our project, we utilized the classification and clustering techniques to achieve this objective.</a:t>
            </a:r>
          </a:p>
        </p:txBody>
      </p:sp>
      <p:sp>
        <p:nvSpPr>
          <p:cNvPr id="4" name="Freeform 4"/>
          <p:cNvSpPr/>
          <p:nvPr/>
        </p:nvSpPr>
        <p:spPr>
          <a:xfrm rot="5400000">
            <a:off x="2257267" y="2373264"/>
            <a:ext cx="7153796" cy="3108650"/>
          </a:xfrm>
          <a:custGeom>
            <a:avLst/>
            <a:gdLst/>
            <a:ahLst/>
            <a:cxnLst/>
            <a:rect l="l" t="t" r="r" b="b"/>
            <a:pathLst>
              <a:path w="7153796" h="3108650">
                <a:moveTo>
                  <a:pt x="0" y="0"/>
                </a:moveTo>
                <a:lnTo>
                  <a:pt x="7153796" y="0"/>
                </a:lnTo>
                <a:lnTo>
                  <a:pt x="7153796" y="3108649"/>
                </a:lnTo>
                <a:lnTo>
                  <a:pt x="0" y="3108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28700" y="1667094"/>
            <a:ext cx="5856030" cy="1192501"/>
          </a:xfrm>
          <a:custGeom>
            <a:avLst/>
            <a:gdLst/>
            <a:ahLst/>
            <a:cxnLst/>
            <a:rect l="l" t="t" r="r" b="b"/>
            <a:pathLst>
              <a:path w="5856030" h="1192501">
                <a:moveTo>
                  <a:pt x="0" y="0"/>
                </a:moveTo>
                <a:lnTo>
                  <a:pt x="5856030" y="0"/>
                </a:lnTo>
                <a:lnTo>
                  <a:pt x="5856030" y="1192501"/>
                </a:lnTo>
                <a:lnTo>
                  <a:pt x="0" y="11925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57177" y="4831270"/>
            <a:ext cx="5856030" cy="1192501"/>
          </a:xfrm>
          <a:custGeom>
            <a:avLst/>
            <a:gdLst/>
            <a:ahLst/>
            <a:cxnLst/>
            <a:rect l="l" t="t" r="r" b="b"/>
            <a:pathLst>
              <a:path w="5856030" h="1192501">
                <a:moveTo>
                  <a:pt x="0" y="0"/>
                </a:moveTo>
                <a:lnTo>
                  <a:pt x="5856030" y="0"/>
                </a:lnTo>
                <a:lnTo>
                  <a:pt x="5856030" y="1192500"/>
                </a:lnTo>
                <a:lnTo>
                  <a:pt x="0" y="11925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787248" y="2056017"/>
            <a:ext cx="4046917" cy="419101"/>
          </a:xfrm>
          <a:prstGeom prst="rect">
            <a:avLst/>
          </a:prstGeom>
        </p:spPr>
        <p:txBody>
          <a:bodyPr lIns="0" tIns="0" rIns="0" bIns="0" rtlCol="0" anchor="t">
            <a:spAutoFit/>
          </a:bodyPr>
          <a:lstStyle/>
          <a:p>
            <a:pPr marL="0" lvl="0" indent="0" algn="r">
              <a:lnSpc>
                <a:spcPts val="3000"/>
              </a:lnSpc>
            </a:pPr>
            <a:r>
              <a:rPr lang="en-US" sz="3000">
                <a:solidFill>
                  <a:srgbClr val="000000"/>
                </a:solidFill>
                <a:latin typeface="Arialle Bold"/>
              </a:rPr>
              <a:t>CLASSIFICATION</a:t>
            </a:r>
          </a:p>
        </p:txBody>
      </p:sp>
      <p:sp>
        <p:nvSpPr>
          <p:cNvPr id="8" name="TextBox 8"/>
          <p:cNvSpPr txBox="1"/>
          <p:nvPr/>
        </p:nvSpPr>
        <p:spPr>
          <a:xfrm>
            <a:off x="2315725" y="5220192"/>
            <a:ext cx="3232438" cy="419101"/>
          </a:xfrm>
          <a:prstGeom prst="rect">
            <a:avLst/>
          </a:prstGeom>
        </p:spPr>
        <p:txBody>
          <a:bodyPr lIns="0" tIns="0" rIns="0" bIns="0" rtlCol="0" anchor="t">
            <a:spAutoFit/>
          </a:bodyPr>
          <a:lstStyle/>
          <a:p>
            <a:pPr marL="0" lvl="0" indent="0" algn="r">
              <a:lnSpc>
                <a:spcPts val="3000"/>
              </a:lnSpc>
            </a:pPr>
            <a:r>
              <a:rPr lang="en-US" sz="3000">
                <a:solidFill>
                  <a:srgbClr val="000000"/>
                </a:solidFill>
                <a:latin typeface="Arialle Bold"/>
              </a:rPr>
              <a:t>CLUSTERING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8FB"/>
        </a:solidFill>
        <a:effectLst/>
      </p:bgPr>
    </p:bg>
    <p:spTree>
      <p:nvGrpSpPr>
        <p:cNvPr id="1" name=""/>
        <p:cNvGrpSpPr/>
        <p:nvPr/>
      </p:nvGrpSpPr>
      <p:grpSpPr>
        <a:xfrm>
          <a:off x="0" y="0"/>
          <a:ext cx="0" cy="0"/>
          <a:chOff x="0" y="0"/>
          <a:chExt cx="0" cy="0"/>
        </a:xfrm>
      </p:grpSpPr>
      <p:sp>
        <p:nvSpPr>
          <p:cNvPr id="2" name="Freeform 2"/>
          <p:cNvSpPr/>
          <p:nvPr/>
        </p:nvSpPr>
        <p:spPr>
          <a:xfrm>
            <a:off x="-3601138" y="-171412"/>
            <a:ext cx="12448791" cy="9098934"/>
          </a:xfrm>
          <a:custGeom>
            <a:avLst/>
            <a:gdLst/>
            <a:ahLst/>
            <a:cxnLst/>
            <a:rect l="l" t="t" r="r" b="b"/>
            <a:pathLst>
              <a:path w="12448791" h="9098934">
                <a:moveTo>
                  <a:pt x="0" y="0"/>
                </a:moveTo>
                <a:lnTo>
                  <a:pt x="12448791" y="0"/>
                </a:lnTo>
                <a:lnTo>
                  <a:pt x="12448791" y="9098935"/>
                </a:lnTo>
                <a:lnTo>
                  <a:pt x="0" y="9098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871766" y="1543874"/>
            <a:ext cx="6206495" cy="3678759"/>
          </a:xfrm>
          <a:custGeom>
            <a:avLst/>
            <a:gdLst/>
            <a:ahLst/>
            <a:cxnLst/>
            <a:rect l="l" t="t" r="r" b="b"/>
            <a:pathLst>
              <a:path w="6206495" h="3678759">
                <a:moveTo>
                  <a:pt x="0" y="0"/>
                </a:moveTo>
                <a:lnTo>
                  <a:pt x="6206495" y="0"/>
                </a:lnTo>
                <a:lnTo>
                  <a:pt x="6206495" y="3678759"/>
                </a:lnTo>
                <a:lnTo>
                  <a:pt x="0" y="36787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363172" y="354102"/>
            <a:ext cx="7127748" cy="7127748"/>
          </a:xfrm>
          <a:custGeom>
            <a:avLst/>
            <a:gdLst/>
            <a:ahLst/>
            <a:cxnLst/>
            <a:rect l="l" t="t" r="r" b="b"/>
            <a:pathLst>
              <a:path w="7127748" h="7127748">
                <a:moveTo>
                  <a:pt x="0" y="0"/>
                </a:moveTo>
                <a:lnTo>
                  <a:pt x="7127748" y="0"/>
                </a:lnTo>
                <a:lnTo>
                  <a:pt x="7127748" y="7127748"/>
                </a:lnTo>
                <a:lnTo>
                  <a:pt x="0" y="71277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11209545" y="2680502"/>
            <a:ext cx="5092787" cy="1004585"/>
          </a:xfrm>
          <a:prstGeom prst="rect">
            <a:avLst/>
          </a:prstGeom>
        </p:spPr>
        <p:txBody>
          <a:bodyPr lIns="0" tIns="0" rIns="0" bIns="0" rtlCol="0" anchor="t">
            <a:spAutoFit/>
          </a:bodyPr>
          <a:lstStyle/>
          <a:p>
            <a:pPr marL="0" lvl="0" indent="0" algn="ctr">
              <a:lnSpc>
                <a:spcPts val="7300"/>
              </a:lnSpc>
            </a:pPr>
            <a:r>
              <a:rPr lang="en-US" sz="7300" spc="-219">
                <a:solidFill>
                  <a:srgbClr val="000000"/>
                </a:solidFill>
                <a:latin typeface="Arialle"/>
              </a:rPr>
              <a:t>Classification</a:t>
            </a:r>
          </a:p>
        </p:txBody>
      </p:sp>
      <p:sp>
        <p:nvSpPr>
          <p:cNvPr id="6" name="TextBox 6"/>
          <p:cNvSpPr txBox="1"/>
          <p:nvPr/>
        </p:nvSpPr>
        <p:spPr>
          <a:xfrm>
            <a:off x="9557695" y="5327708"/>
            <a:ext cx="7340519" cy="3599814"/>
          </a:xfrm>
          <a:prstGeom prst="rect">
            <a:avLst/>
          </a:prstGeom>
        </p:spPr>
        <p:txBody>
          <a:bodyPr lIns="0" tIns="0" rIns="0" bIns="0" rtlCol="0" anchor="t">
            <a:spAutoFit/>
          </a:bodyPr>
          <a:lstStyle/>
          <a:p>
            <a:pPr marL="0" lvl="0" indent="0">
              <a:lnSpc>
                <a:spcPts val="4760"/>
              </a:lnSpc>
            </a:pPr>
            <a:r>
              <a:rPr lang="en-US" sz="3400">
                <a:solidFill>
                  <a:srgbClr val="000000"/>
                </a:solidFill>
                <a:latin typeface="Arialle"/>
              </a:rPr>
              <a:t>Classification, a form of supervised learning, relies on predefined class labels. In our project, we trained our model using these labels to predict the category (van, car, bus) based on given attributes.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6EF"/>
        </a:solidFill>
        <a:effectLst/>
      </p:bgPr>
    </p:bg>
    <p:spTree>
      <p:nvGrpSpPr>
        <p:cNvPr id="1" name=""/>
        <p:cNvGrpSpPr/>
        <p:nvPr/>
      </p:nvGrpSpPr>
      <p:grpSpPr>
        <a:xfrm>
          <a:off x="0" y="0"/>
          <a:ext cx="0" cy="0"/>
          <a:chOff x="0" y="0"/>
          <a:chExt cx="0" cy="0"/>
        </a:xfrm>
      </p:grpSpPr>
      <p:sp>
        <p:nvSpPr>
          <p:cNvPr id="2" name="Freeform 2"/>
          <p:cNvSpPr/>
          <p:nvPr/>
        </p:nvSpPr>
        <p:spPr>
          <a:xfrm>
            <a:off x="6960484" y="1256317"/>
            <a:ext cx="10140132" cy="5033193"/>
          </a:xfrm>
          <a:custGeom>
            <a:avLst/>
            <a:gdLst/>
            <a:ahLst/>
            <a:cxnLst/>
            <a:rect l="l" t="t" r="r" b="b"/>
            <a:pathLst>
              <a:path w="10140132" h="5033193">
                <a:moveTo>
                  <a:pt x="0" y="0"/>
                </a:moveTo>
                <a:lnTo>
                  <a:pt x="10140132" y="0"/>
                </a:lnTo>
                <a:lnTo>
                  <a:pt x="10140132" y="5033193"/>
                </a:lnTo>
                <a:lnTo>
                  <a:pt x="0" y="50331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61357" y="6438527"/>
            <a:ext cx="6019284" cy="1499349"/>
          </a:xfrm>
          <a:custGeom>
            <a:avLst/>
            <a:gdLst/>
            <a:ahLst/>
            <a:cxnLst/>
            <a:rect l="l" t="t" r="r" b="b"/>
            <a:pathLst>
              <a:path w="6019284" h="1499349">
                <a:moveTo>
                  <a:pt x="0" y="0"/>
                </a:moveTo>
                <a:lnTo>
                  <a:pt x="6019283" y="0"/>
                </a:lnTo>
                <a:lnTo>
                  <a:pt x="6019283" y="1499349"/>
                </a:lnTo>
                <a:lnTo>
                  <a:pt x="0" y="14993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941200" y="2100998"/>
            <a:ext cx="5459597" cy="2781300"/>
          </a:xfrm>
          <a:prstGeom prst="rect">
            <a:avLst/>
          </a:prstGeom>
        </p:spPr>
        <p:txBody>
          <a:bodyPr lIns="0" tIns="0" rIns="0" bIns="0" rtlCol="0" anchor="t">
            <a:spAutoFit/>
          </a:bodyPr>
          <a:lstStyle/>
          <a:p>
            <a:pPr marL="0" lvl="0" indent="0" algn="ctr">
              <a:lnSpc>
                <a:spcPts val="10800"/>
              </a:lnSpc>
            </a:pPr>
            <a:r>
              <a:rPr lang="en-US" sz="9000">
                <a:solidFill>
                  <a:srgbClr val="000000"/>
                </a:solidFill>
                <a:latin typeface="Arialle"/>
              </a:rPr>
              <a:t>What we did:</a:t>
            </a:r>
          </a:p>
        </p:txBody>
      </p:sp>
      <p:sp>
        <p:nvSpPr>
          <p:cNvPr id="5" name="TextBox 5"/>
          <p:cNvSpPr txBox="1"/>
          <p:nvPr/>
        </p:nvSpPr>
        <p:spPr>
          <a:xfrm>
            <a:off x="7574536" y="1630106"/>
            <a:ext cx="8912027" cy="4199889"/>
          </a:xfrm>
          <a:prstGeom prst="rect">
            <a:avLst/>
          </a:prstGeom>
        </p:spPr>
        <p:txBody>
          <a:bodyPr lIns="0" tIns="0" rIns="0" bIns="0" rtlCol="0" anchor="t">
            <a:spAutoFit/>
          </a:bodyPr>
          <a:lstStyle/>
          <a:p>
            <a:pPr marL="0" lvl="0" indent="0" algn="ctr">
              <a:lnSpc>
                <a:spcPts val="4760"/>
              </a:lnSpc>
            </a:pPr>
            <a:r>
              <a:rPr lang="en-US" sz="3400">
                <a:solidFill>
                  <a:srgbClr val="000000"/>
                </a:solidFill>
                <a:latin typeface="Arialle"/>
              </a:rPr>
              <a:t>We divided our dataset into three separate parts and applied three distinct attribute selection measures—gain ratio, Gini index, and information gain. We then examined the outcomes and compared the results to understand how each measure affected our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5629</TotalTime>
  <Words>710</Words>
  <Application>Microsoft Office PowerPoint</Application>
  <PresentationFormat>Custom</PresentationFormat>
  <Paragraphs>78</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vt:lpstr>
      <vt:lpstr>Arial</vt:lpstr>
      <vt:lpstr>Arialle</vt:lpstr>
      <vt:lpstr>Arialle Bold</vt:lpstr>
      <vt:lpstr>Arialle Italics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Studio Shodwe</dc:title>
  <cp:lastModifiedBy>شهد الحداد ID 443203031</cp:lastModifiedBy>
  <cp:revision>1</cp:revision>
  <dcterms:created xsi:type="dcterms:W3CDTF">2006-08-16T00:00:00Z</dcterms:created>
  <dcterms:modified xsi:type="dcterms:W3CDTF">2023-12-02T19:56:31Z</dcterms:modified>
  <dc:identifier>DAF0vbZXTp0</dc:identifier>
</cp:coreProperties>
</file>